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6799" r:id="rId69"/>
  </p:sldMasterIdLst>
  <p:notesMasterIdLst>
    <p:notesMasterId r:id="rId116"/>
  </p:notesMasterIdLst>
  <p:handoutMasterIdLst>
    <p:handoutMasterId r:id="rId117"/>
  </p:handoutMasterIdLst>
  <p:sldIdLst>
    <p:sldId id="587" r:id="rId70"/>
    <p:sldId id="844" r:id="rId71"/>
    <p:sldId id="878" r:id="rId72"/>
    <p:sldId id="879" r:id="rId73"/>
    <p:sldId id="880" r:id="rId74"/>
    <p:sldId id="881" r:id="rId75"/>
    <p:sldId id="892" r:id="rId76"/>
    <p:sldId id="885" r:id="rId77"/>
    <p:sldId id="846" r:id="rId78"/>
    <p:sldId id="849" r:id="rId79"/>
    <p:sldId id="894" r:id="rId80"/>
    <p:sldId id="845" r:id="rId81"/>
    <p:sldId id="898" r:id="rId82"/>
    <p:sldId id="899" r:id="rId83"/>
    <p:sldId id="859" r:id="rId84"/>
    <p:sldId id="858" r:id="rId85"/>
    <p:sldId id="851" r:id="rId86"/>
    <p:sldId id="843" r:id="rId87"/>
    <p:sldId id="895" r:id="rId88"/>
    <p:sldId id="855" r:id="rId89"/>
    <p:sldId id="900" r:id="rId90"/>
    <p:sldId id="917" r:id="rId91"/>
    <p:sldId id="906" r:id="rId92"/>
    <p:sldId id="860" r:id="rId93"/>
    <p:sldId id="897" r:id="rId94"/>
    <p:sldId id="918" r:id="rId95"/>
    <p:sldId id="919" r:id="rId96"/>
    <p:sldId id="861" r:id="rId97"/>
    <p:sldId id="862" r:id="rId98"/>
    <p:sldId id="863" r:id="rId99"/>
    <p:sldId id="865" r:id="rId100"/>
    <p:sldId id="866" r:id="rId101"/>
    <p:sldId id="901" r:id="rId102"/>
    <p:sldId id="893" r:id="rId103"/>
    <p:sldId id="888" r:id="rId104"/>
    <p:sldId id="869" r:id="rId105"/>
    <p:sldId id="902" r:id="rId106"/>
    <p:sldId id="903" r:id="rId107"/>
    <p:sldId id="904" r:id="rId108"/>
    <p:sldId id="905" r:id="rId109"/>
    <p:sldId id="877" r:id="rId110"/>
    <p:sldId id="914" r:id="rId111"/>
    <p:sldId id="915" r:id="rId112"/>
    <p:sldId id="868" r:id="rId113"/>
    <p:sldId id="874" r:id="rId114"/>
    <p:sldId id="920" r:id="rId1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 userDrawn="1">
          <p15:clr>
            <a:srgbClr val="A4A3A4"/>
          </p15:clr>
        </p15:guide>
        <p15:guide id="2" orient="horz" pos="3888" userDrawn="1">
          <p15:clr>
            <a:srgbClr val="A4A3A4"/>
          </p15:clr>
        </p15:guide>
        <p15:guide id="3" pos="576" userDrawn="1">
          <p15:clr>
            <a:srgbClr val="A4A3A4"/>
          </p15:clr>
        </p15:guide>
        <p15:guide id="4" pos="7104" userDrawn="1">
          <p15:clr>
            <a:srgbClr val="A4A3A4"/>
          </p15:clr>
        </p15:guide>
        <p15:guide id="5" pos="431">
          <p15:clr>
            <a:srgbClr val="A4A3A4"/>
          </p15:clr>
        </p15:guide>
        <p15:guide id="6" pos="72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264"/>
    <a:srgbClr val="E0F4FE"/>
    <a:srgbClr val="0073B4"/>
    <a:srgbClr val="438EB7"/>
    <a:srgbClr val="00B9F2"/>
    <a:srgbClr val="007AC2"/>
    <a:srgbClr val="C0E8FF"/>
    <a:srgbClr val="C8EBFF"/>
    <a:srgbClr val="7BDBF4"/>
    <a:srgbClr val="8DE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0444" autoAdjust="0"/>
  </p:normalViewPr>
  <p:slideViewPr>
    <p:cSldViewPr snapToGrid="0" snapToObjects="1" showGuides="1">
      <p:cViewPr varScale="1">
        <p:scale>
          <a:sx n="72" d="100"/>
          <a:sy n="72" d="100"/>
        </p:scale>
        <p:origin x="648" y="78"/>
      </p:cViewPr>
      <p:guideLst>
        <p:guide orient="horz" pos="430"/>
        <p:guide orient="horz" pos="3888"/>
        <p:guide pos="576"/>
        <p:guide pos="7104"/>
        <p:guide pos="431"/>
        <p:guide pos="7247"/>
      </p:guideLst>
    </p:cSldViewPr>
  </p:slideViewPr>
  <p:outlineViewPr>
    <p:cViewPr>
      <p:scale>
        <a:sx n="33" d="100"/>
        <a:sy n="33" d="100"/>
      </p:scale>
      <p:origin x="0" y="-12245"/>
    </p:cViewPr>
  </p:outlineViewPr>
  <p:notesTextViewPr>
    <p:cViewPr>
      <p:scale>
        <a:sx n="100" d="100"/>
        <a:sy n="100" d="100"/>
      </p:scale>
      <p:origin x="0" y="0"/>
    </p:cViewPr>
  </p:notesTextViewPr>
  <p:sorterViewPr>
    <p:cViewPr>
      <p:scale>
        <a:sx n="318" d="100"/>
        <a:sy n="31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handoutMaster" Target="handoutMasters/handoutMaster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5.xml"/><Relationship Id="rId89" Type="http://schemas.openxmlformats.org/officeDocument/2006/relationships/slide" Target="slides/slide20.xml"/><Relationship Id="rId112" Type="http://schemas.openxmlformats.org/officeDocument/2006/relationships/slide" Target="slides/slide43.xml"/><Relationship Id="rId16" Type="http://schemas.openxmlformats.org/officeDocument/2006/relationships/customXml" Target="../customXml/item16.xml"/><Relationship Id="rId107" Type="http://schemas.openxmlformats.org/officeDocument/2006/relationships/slide" Target="slides/slide38.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5.xml"/><Relationship Id="rId79" Type="http://schemas.openxmlformats.org/officeDocument/2006/relationships/slide" Target="slides/slide10.xml"/><Relationship Id="rId102" Type="http://schemas.openxmlformats.org/officeDocument/2006/relationships/slide" Target="slides/slide33.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3.xml"/><Relationship Id="rId90" Type="http://schemas.openxmlformats.org/officeDocument/2006/relationships/slide" Target="slides/slide21.xml"/><Relationship Id="rId95" Type="http://schemas.openxmlformats.org/officeDocument/2006/relationships/slide" Target="slides/slide2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Master" Target="slideMasters/slideMaster1.xml"/><Relationship Id="rId77" Type="http://schemas.openxmlformats.org/officeDocument/2006/relationships/slide" Target="slides/slide8.xml"/><Relationship Id="rId100" Type="http://schemas.openxmlformats.org/officeDocument/2006/relationships/slide" Target="slides/slide31.xml"/><Relationship Id="rId105" Type="http://schemas.openxmlformats.org/officeDocument/2006/relationships/slide" Target="slides/slide36.xml"/><Relationship Id="rId113" Type="http://schemas.openxmlformats.org/officeDocument/2006/relationships/slide" Target="slides/slide44.xml"/><Relationship Id="rId118"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3.xml"/><Relationship Id="rId80" Type="http://schemas.openxmlformats.org/officeDocument/2006/relationships/slide" Target="slides/slide11.xml"/><Relationship Id="rId85" Type="http://schemas.openxmlformats.org/officeDocument/2006/relationships/slide" Target="slides/slide16.xml"/><Relationship Id="rId93" Type="http://schemas.openxmlformats.org/officeDocument/2006/relationships/slide" Target="slides/slide24.xml"/><Relationship Id="rId98" Type="http://schemas.openxmlformats.org/officeDocument/2006/relationships/slide" Target="slides/slide29.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34.xml"/><Relationship Id="rId108" Type="http://schemas.openxmlformats.org/officeDocument/2006/relationships/slide" Target="slides/slide39.xml"/><Relationship Id="rId116"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1.xml"/><Relationship Id="rId75" Type="http://schemas.openxmlformats.org/officeDocument/2006/relationships/slide" Target="slides/slide6.xml"/><Relationship Id="rId83" Type="http://schemas.openxmlformats.org/officeDocument/2006/relationships/slide" Target="slides/slide14.xml"/><Relationship Id="rId88" Type="http://schemas.openxmlformats.org/officeDocument/2006/relationships/slide" Target="slides/slide19.xml"/><Relationship Id="rId91" Type="http://schemas.openxmlformats.org/officeDocument/2006/relationships/slide" Target="slides/slide22.xml"/><Relationship Id="rId96" Type="http://schemas.openxmlformats.org/officeDocument/2006/relationships/slide" Target="slides/slide27.xml"/><Relationship Id="rId111"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7.xml"/><Relationship Id="rId114" Type="http://schemas.openxmlformats.org/officeDocument/2006/relationships/slide" Target="slides/slide45.xml"/><Relationship Id="rId119"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4.xml"/><Relationship Id="rId78" Type="http://schemas.openxmlformats.org/officeDocument/2006/relationships/slide" Target="slides/slide9.xml"/><Relationship Id="rId81" Type="http://schemas.openxmlformats.org/officeDocument/2006/relationships/slide" Target="slides/slide12.xml"/><Relationship Id="rId86" Type="http://schemas.openxmlformats.org/officeDocument/2006/relationships/slide" Target="slides/slide17.xml"/><Relationship Id="rId94" Type="http://schemas.openxmlformats.org/officeDocument/2006/relationships/slide" Target="slides/slide25.xml"/><Relationship Id="rId99" Type="http://schemas.openxmlformats.org/officeDocument/2006/relationships/slide" Target="slides/slide30.xml"/><Relationship Id="rId101" Type="http://schemas.openxmlformats.org/officeDocument/2006/relationships/slide" Target="slides/slide32.xml"/><Relationship Id="rId12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40.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7.xml"/><Relationship Id="rId97" Type="http://schemas.openxmlformats.org/officeDocument/2006/relationships/slide" Target="slides/slide28.xml"/><Relationship Id="rId104" Type="http://schemas.openxmlformats.org/officeDocument/2006/relationships/slide" Target="slides/slide35.xml"/><Relationship Id="rId120"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2.xml"/><Relationship Id="rId92" Type="http://schemas.openxmlformats.org/officeDocument/2006/relationships/slide" Target="slides/slide23.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8.xml"/><Relationship Id="rId110" Type="http://schemas.openxmlformats.org/officeDocument/2006/relationships/slide" Target="slides/slide41.xml"/><Relationship Id="rId115"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B4AB64-BB16-014D-AF59-00877FFB5348}" type="datetimeFigureOut">
              <a:rPr lang="en-US" smtClean="0"/>
              <a:t>5/16/2019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BED56D-3A20-2943-930A-2361A9DDC1ED}" type="slidenum">
              <a:rPr lang="en-US" smtClean="0"/>
              <a:t>‹#›</a:t>
            </a:fld>
            <a:endParaRPr lang="en-US"/>
          </a:p>
        </p:txBody>
      </p:sp>
    </p:spTree>
    <p:extLst>
      <p:ext uri="{BB962C8B-B14F-4D97-AF65-F5344CB8AC3E}">
        <p14:creationId xmlns:p14="http://schemas.microsoft.com/office/powerpoint/2010/main" val="3317861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5498D241-0AB7-BC44-80E8-F0A20AF46E9E}" type="datetimeFigureOut">
              <a:rPr lang="en-US" smtClean="0"/>
              <a:pPr/>
              <a:t>5/16/2019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3E7143C0-4F23-B545-9533-520B5A87CA1E}" type="slidenum">
              <a:rPr lang="en-US" smtClean="0"/>
              <a:pPr/>
              <a:t>‹#›</a:t>
            </a:fld>
            <a:endParaRPr lang="en-US" dirty="0"/>
          </a:p>
        </p:txBody>
      </p:sp>
    </p:spTree>
    <p:extLst>
      <p:ext uri="{BB962C8B-B14F-4D97-AF65-F5344CB8AC3E}">
        <p14:creationId xmlns:p14="http://schemas.microsoft.com/office/powerpoint/2010/main" val="40775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ntrast-ratio.com/"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oomphinc.github.io/colorcube/#results-content" TargetMode="External"/><Relationship Id="rId4" Type="http://schemas.openxmlformats.org/officeDocument/2006/relationships/hyperlink" Target="https://chrome.google.com/webstore/detail/axe/lhdoppojpmngadmnindnejefpokejbd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eque.com/ax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velopers.arcgis.com/javascript/latest/api-reference/esri-views-MapView.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a:t>
            </a:fld>
            <a:endParaRPr lang="en-US" dirty="0"/>
          </a:p>
        </p:txBody>
      </p:sp>
    </p:spTree>
    <p:extLst>
      <p:ext uri="{BB962C8B-B14F-4D97-AF65-F5344CB8AC3E}">
        <p14:creationId xmlns:p14="http://schemas.microsoft.com/office/powerpoint/2010/main" val="185361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https://contrast-ratio.com/</a:t>
            </a:r>
            <a:endParaRPr lang="en-US" dirty="0"/>
          </a:p>
          <a:p>
            <a:endParaRPr lang="en-US" dirty="0"/>
          </a:p>
          <a:p>
            <a:r>
              <a:rPr lang="en-US" dirty="0">
                <a:hlinkClick r:id="rId4"/>
              </a:rPr>
              <a:t>https://chrome.google.com/webstore/detail/axe/lhdoppojpmngadmnindnejefpokejbdd</a:t>
            </a:r>
            <a:endParaRPr lang="en-US" dirty="0"/>
          </a:p>
          <a:p>
            <a:endParaRPr lang="en-US" dirty="0"/>
          </a:p>
          <a:p>
            <a:r>
              <a:rPr lang="en-US" dirty="0">
                <a:hlinkClick r:id="rId5"/>
              </a:rPr>
              <a:t>https://oomphinc.github.io/colorcube/#results-content</a:t>
            </a:r>
            <a:endParaRPr lang="en-US" dirty="0"/>
          </a:p>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21</a:t>
            </a:fld>
            <a:endParaRPr lang="en-US" dirty="0"/>
          </a:p>
        </p:txBody>
      </p:sp>
    </p:spTree>
    <p:extLst>
      <p:ext uri="{BB962C8B-B14F-4D97-AF65-F5344CB8AC3E}">
        <p14:creationId xmlns:p14="http://schemas.microsoft.com/office/powerpoint/2010/main" val="393372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22</a:t>
            </a:fld>
            <a:endParaRPr lang="en-US" dirty="0"/>
          </a:p>
        </p:txBody>
      </p:sp>
    </p:spTree>
    <p:extLst>
      <p:ext uri="{BB962C8B-B14F-4D97-AF65-F5344CB8AC3E}">
        <p14:creationId xmlns:p14="http://schemas.microsoft.com/office/powerpoint/2010/main" val="14539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https://www.deque.com/axe/</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23</a:t>
            </a:fld>
            <a:endParaRPr lang="en-US" dirty="0"/>
          </a:p>
        </p:txBody>
      </p:sp>
    </p:spTree>
    <p:extLst>
      <p:ext uri="{BB962C8B-B14F-4D97-AF65-F5344CB8AC3E}">
        <p14:creationId xmlns:p14="http://schemas.microsoft.com/office/powerpoint/2010/main" val="413849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28</a:t>
            </a:fld>
            <a:endParaRPr lang="en-US" dirty="0"/>
          </a:p>
        </p:txBody>
      </p:sp>
    </p:spTree>
    <p:extLst>
      <p:ext uri="{BB962C8B-B14F-4D97-AF65-F5344CB8AC3E}">
        <p14:creationId xmlns:p14="http://schemas.microsoft.com/office/powerpoint/2010/main" val="149484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blogs:</a:t>
            </a:r>
          </a:p>
          <a:p>
            <a:r>
              <a:rPr lang="en-US" dirty="0"/>
              <a:t>https://www.esri.com/arcgis-blog/products/story-maps/constituent-engagement/more-new-accessibility-features-in-story-maps/</a:t>
            </a:r>
          </a:p>
          <a:p>
            <a:endParaRPr lang="en-US" dirty="0"/>
          </a:p>
          <a:p>
            <a:r>
              <a:rPr lang="en-US" b="1" i="1" dirty="0"/>
              <a:t>As of the June 2018 release, the ability to add alternative text is available in Story Map Cascade, Story Map Series and Story Map Journal.</a:t>
            </a:r>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29</a:t>
            </a:fld>
            <a:endParaRPr lang="en-US" dirty="0"/>
          </a:p>
        </p:txBody>
      </p:sp>
    </p:spTree>
    <p:extLst>
      <p:ext uri="{BB962C8B-B14F-4D97-AF65-F5344CB8AC3E}">
        <p14:creationId xmlns:p14="http://schemas.microsoft.com/office/powerpoint/2010/main" val="240905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configure content to appear in the main stage of a section of a Journal or Series story you’ll see the </a:t>
            </a:r>
            <a:r>
              <a:rPr lang="en-US" b="1" dirty="0"/>
              <a:t>Alternative Text</a:t>
            </a:r>
            <a:r>
              <a:rPr lang="en-US" dirty="0"/>
              <a:t> box, as shown below (click an image to expand it). The box is expandable by dragging the lower right corner if you need more space.</a:t>
            </a:r>
          </a:p>
          <a:p>
            <a:endParaRPr lang="en-US" dirty="0"/>
          </a:p>
          <a:p>
            <a:endParaRPr lang="en-US" dirty="0"/>
          </a:p>
          <a:p>
            <a:r>
              <a:rPr lang="en-US" dirty="0"/>
              <a:t>https://www.esri.com/arcgis-blog/products/story-maps/sharing-collaboration/improve-accessibility-of-your-story-map-journal-by-adding-alternative-text/</a:t>
            </a:r>
          </a:p>
          <a:p>
            <a:endParaRPr lang="en-US" dirty="0"/>
          </a:p>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30</a:t>
            </a:fld>
            <a:endParaRPr lang="en-US" dirty="0"/>
          </a:p>
        </p:txBody>
      </p:sp>
    </p:spTree>
    <p:extLst>
      <p:ext uri="{BB962C8B-B14F-4D97-AF65-F5344CB8AC3E}">
        <p14:creationId xmlns:p14="http://schemas.microsoft.com/office/powerpoint/2010/main" val="236720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add alt text to a story, it won’t be visible anywhere in the finished story so sighted readers won’t see the alt text. </a:t>
            </a:r>
          </a:p>
          <a:p>
            <a:endParaRPr lang="en-US" dirty="0"/>
          </a:p>
          <a:p>
            <a:r>
              <a:rPr lang="en-US" dirty="0"/>
              <a:t>To get technical for a moment, the story map template attaches the alt text you enter to the </a:t>
            </a:r>
            <a:r>
              <a:rPr lang="en-US" b="1" dirty="0"/>
              <a:t>aria-label</a:t>
            </a:r>
            <a:r>
              <a:rPr lang="en-US" dirty="0"/>
              <a:t> tag of the media container &lt;div&gt; element in the story map’s HTML code. Screen reader apps know how to find text attached to aria-label tags and speak it when the corresponding media has focus.</a:t>
            </a:r>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https://www.esri.com/arcgis-blog/products/story-maps/sharing-collaboration/improve-accessibility-of-your-story-map-journal-by-adding-alternative-text/</a:t>
            </a:r>
          </a:p>
          <a:p>
            <a:endParaRPr lang="en-US" dirty="0"/>
          </a:p>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31</a:t>
            </a:fld>
            <a:endParaRPr lang="en-US" dirty="0"/>
          </a:p>
        </p:txBody>
      </p:sp>
    </p:spTree>
    <p:extLst>
      <p:ext uri="{BB962C8B-B14F-4D97-AF65-F5344CB8AC3E}">
        <p14:creationId xmlns:p14="http://schemas.microsoft.com/office/powerpoint/2010/main" val="4143316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https://www.esri.com/arcgis-blog/products/story-maps/sharing-collaboration/improve-accessibility-of-your-story-map-journal-by-adding-alternative-text/</a:t>
            </a:r>
          </a:p>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32</a:t>
            </a:fld>
            <a:endParaRPr lang="en-US" dirty="0"/>
          </a:p>
        </p:txBody>
      </p:sp>
    </p:spTree>
    <p:extLst>
      <p:ext uri="{BB962C8B-B14F-4D97-AF65-F5344CB8AC3E}">
        <p14:creationId xmlns:p14="http://schemas.microsoft.com/office/powerpoint/2010/main" val="3878209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36</a:t>
            </a:fld>
            <a:endParaRPr lang="en-US" dirty="0"/>
          </a:p>
        </p:txBody>
      </p:sp>
    </p:spTree>
    <p:extLst>
      <p:ext uri="{BB962C8B-B14F-4D97-AF65-F5344CB8AC3E}">
        <p14:creationId xmlns:p14="http://schemas.microsoft.com/office/powerpoint/2010/main" val="1117255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https://developers.arcgis.com/javascript/latest/api-reference/esri-views-MapView.html</a:t>
            </a:r>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37</a:t>
            </a:fld>
            <a:endParaRPr lang="en-US" dirty="0"/>
          </a:p>
        </p:txBody>
      </p:sp>
    </p:spTree>
    <p:extLst>
      <p:ext uri="{BB962C8B-B14F-4D97-AF65-F5344CB8AC3E}">
        <p14:creationId xmlns:p14="http://schemas.microsoft.com/office/powerpoint/2010/main" val="63099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Source: https://www.3playmedia.com/accessibility-online-video-stats/</a:t>
            </a:r>
          </a:p>
        </p:txBody>
      </p:sp>
      <p:sp>
        <p:nvSpPr>
          <p:cNvPr id="4" name="Slide Number Placeholder 3"/>
          <p:cNvSpPr>
            <a:spLocks noGrp="1"/>
          </p:cNvSpPr>
          <p:nvPr>
            <p:ph type="sldNum" sz="quarter" idx="5"/>
          </p:nvPr>
        </p:nvSpPr>
        <p:spPr/>
        <p:txBody>
          <a:bodyPr/>
          <a:lstStyle/>
          <a:p>
            <a:fld id="{3E7143C0-4F23-B545-9533-520B5A87CA1E}" type="slidenum">
              <a:rPr lang="en-US" smtClean="0"/>
              <a:pPr/>
              <a:t>4</a:t>
            </a:fld>
            <a:endParaRPr lang="en-US" dirty="0"/>
          </a:p>
        </p:txBody>
      </p:sp>
    </p:spTree>
    <p:extLst>
      <p:ext uri="{BB962C8B-B14F-4D97-AF65-F5344CB8AC3E}">
        <p14:creationId xmlns:p14="http://schemas.microsoft.com/office/powerpoint/2010/main" val="1090619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https://jimmieego.github.io/Web-Accessibility-Best-Practices/images/a11y-map-demo.mp4</a:t>
            </a:r>
          </a:p>
        </p:txBody>
      </p:sp>
      <p:sp>
        <p:nvSpPr>
          <p:cNvPr id="4" name="Slide Number Placeholder 3"/>
          <p:cNvSpPr>
            <a:spLocks noGrp="1"/>
          </p:cNvSpPr>
          <p:nvPr>
            <p:ph type="sldNum" sz="quarter" idx="5"/>
          </p:nvPr>
        </p:nvSpPr>
        <p:spPr/>
        <p:txBody>
          <a:bodyPr/>
          <a:lstStyle/>
          <a:p>
            <a:fld id="{3E7143C0-4F23-B545-9533-520B5A87CA1E}" type="slidenum">
              <a:rPr lang="en-US" smtClean="0"/>
              <a:pPr/>
              <a:t>38</a:t>
            </a:fld>
            <a:endParaRPr lang="en-US" dirty="0"/>
          </a:p>
        </p:txBody>
      </p:sp>
    </p:spTree>
    <p:extLst>
      <p:ext uri="{BB962C8B-B14F-4D97-AF65-F5344CB8AC3E}">
        <p14:creationId xmlns:p14="http://schemas.microsoft.com/office/powerpoint/2010/main" val="1062690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45</a:t>
            </a:fld>
            <a:endParaRPr lang="en-US"/>
          </a:p>
        </p:txBody>
      </p:sp>
    </p:spTree>
    <p:extLst>
      <p:ext uri="{BB962C8B-B14F-4D97-AF65-F5344CB8AC3E}">
        <p14:creationId xmlns:p14="http://schemas.microsoft.com/office/powerpoint/2010/main" val="287146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8</a:t>
            </a:fld>
            <a:endParaRPr lang="en-US" dirty="0"/>
          </a:p>
        </p:txBody>
      </p:sp>
    </p:spTree>
    <p:extLst>
      <p:ext uri="{BB962C8B-B14F-4D97-AF65-F5344CB8AC3E}">
        <p14:creationId xmlns:p14="http://schemas.microsoft.com/office/powerpoint/2010/main" val="132162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10</a:t>
            </a:fld>
            <a:endParaRPr lang="en-US" dirty="0"/>
          </a:p>
        </p:txBody>
      </p:sp>
    </p:spTree>
    <p:extLst>
      <p:ext uri="{BB962C8B-B14F-4D97-AF65-F5344CB8AC3E}">
        <p14:creationId xmlns:p14="http://schemas.microsoft.com/office/powerpoint/2010/main" val="103028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For regular text, this is a 4.5:1 luminance ratio and for large text and graphical objects, the ratio is 3:1. </a:t>
            </a:r>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12</a:t>
            </a:fld>
            <a:endParaRPr lang="en-US" dirty="0"/>
          </a:p>
        </p:txBody>
      </p:sp>
    </p:spTree>
    <p:extLst>
      <p:ext uri="{BB962C8B-B14F-4D97-AF65-F5344CB8AC3E}">
        <p14:creationId xmlns:p14="http://schemas.microsoft.com/office/powerpoint/2010/main" val="271063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43C0-4F23-B545-9533-520B5A87CA1E}" type="slidenum">
              <a:rPr lang="en-US" smtClean="0"/>
              <a:pPr/>
              <a:t>16</a:t>
            </a:fld>
            <a:endParaRPr lang="en-US" dirty="0"/>
          </a:p>
        </p:txBody>
      </p:sp>
    </p:spTree>
    <p:extLst>
      <p:ext uri="{BB962C8B-B14F-4D97-AF65-F5344CB8AC3E}">
        <p14:creationId xmlns:p14="http://schemas.microsoft.com/office/powerpoint/2010/main" val="271157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Color Brewer has been a go to color selection tool for cartographers for many years.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http://colorbrewer2.org/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17</a:t>
            </a:fld>
            <a:endParaRPr lang="en-US" dirty="0"/>
          </a:p>
        </p:txBody>
      </p:sp>
    </p:spTree>
    <p:extLst>
      <p:ext uri="{BB962C8B-B14F-4D97-AF65-F5344CB8AC3E}">
        <p14:creationId xmlns:p14="http://schemas.microsoft.com/office/powerpoint/2010/main" val="159516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18</a:t>
            </a:fld>
            <a:endParaRPr lang="en-US" dirty="0"/>
          </a:p>
        </p:txBody>
      </p:sp>
    </p:spTree>
    <p:extLst>
      <p:ext uri="{BB962C8B-B14F-4D97-AF65-F5344CB8AC3E}">
        <p14:creationId xmlns:p14="http://schemas.microsoft.com/office/powerpoint/2010/main" val="425311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D0C7AC5B-273F-40FD-AF38-D74A74FDE3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B1E07762-B912-4205-8856-CA46AB8528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5037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21"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1" y="3465218"/>
            <a:ext cx="8534401"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
        <p:nvSpPr>
          <p:cNvPr id="5"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C91B51-25EE-0147-9293-37E16A70024E}" type="datetime1">
              <a:rPr lang="en-US" smtClean="0"/>
              <a:t>5/16/2019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Parallelogram 10"/>
          <p:cNvSpPr/>
          <p:nvPr/>
        </p:nvSpPr>
        <p:spPr bwMode="auto">
          <a:xfrm flipH="1">
            <a:off x="1" y="2"/>
            <a:ext cx="5497956" cy="6865697"/>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8" name="Parallelogram 10"/>
          <p:cNvSpPr/>
          <p:nvPr/>
        </p:nvSpPr>
        <p:spPr bwMode="auto">
          <a:xfrm rot="16200000" flipH="1" flipV="1">
            <a:off x="4707461" y="-626538"/>
            <a:ext cx="277707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icture Placeholder 8"/>
          <p:cNvSpPr>
            <a:spLocks noGrp="1" noChangeAspect="1"/>
          </p:cNvSpPr>
          <p:nvPr>
            <p:ph type="pic" sz="quarter" idx="12" hasCustomPrompt="1"/>
          </p:nvPr>
        </p:nvSpPr>
        <p:spPr>
          <a:xfrm>
            <a:off x="684213" y="1757363"/>
            <a:ext cx="5943600" cy="3343275"/>
          </a:xfrm>
          <a:prstGeom prst="rect">
            <a:avLst/>
          </a:prstGeom>
          <a:solidFill>
            <a:schemeClr val="tx1"/>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
        <p:nvSpPr>
          <p:cNvPr id="3" name="Text Placeholder 2"/>
          <p:cNvSpPr>
            <a:spLocks noGrp="1"/>
          </p:cNvSpPr>
          <p:nvPr>
            <p:ph type="body" idx="1" hasCustomPrompt="1"/>
          </p:nvPr>
        </p:nvSpPr>
        <p:spPr>
          <a:xfrm>
            <a:off x="6976871" y="3582548"/>
            <a:ext cx="4527741"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6976871" y="2348110"/>
            <a:ext cx="4527741" cy="1169551"/>
          </a:xfrm>
        </p:spPr>
        <p:txBody>
          <a:bodyPr wrap="square"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Demo Title</a:t>
            </a:r>
            <a:endParaRPr lang="en-US" dirty="0"/>
          </a:p>
        </p:txBody>
      </p:sp>
      <p:sp>
        <p:nvSpPr>
          <p:cNvPr id="9"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6FA6FB-FDD3-A446-B5AE-30BBE73852D8}" type="datetime1">
              <a:rPr lang="en-US" smtClean="0"/>
              <a:t>5/16/2019</a:t>
            </a:fld>
            <a:endParaRPr lang="en-US"/>
          </a:p>
        </p:txBody>
      </p:sp>
      <p:sp>
        <p:nvSpPr>
          <p:cNvPr id="11"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2"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60615525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_User Scree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Edit User Screens Title</a:t>
            </a:r>
          </a:p>
        </p:txBody>
      </p:sp>
      <p:sp>
        <p:nvSpPr>
          <p:cNvPr id="3"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3D0726-017F-9249-8B2E-2A4DDB444ED8}" type="datetime1">
              <a:rPr lang="en-US" smtClean="0"/>
              <a:t>5/16/2019</a:t>
            </a:fld>
            <a:endParaRPr lang="en-US"/>
          </a:p>
        </p:txBody>
      </p:sp>
      <p:sp>
        <p:nvSpPr>
          <p:cNvPr id="4"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392387917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304"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304" y="3467761"/>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
        <p:nvSpPr>
          <p:cNvPr id="5"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77C214-390A-F944-BF27-73F37F4360F9}" type="datetime1">
              <a:rPr lang="en-US" smtClean="0"/>
              <a:t>5/16/2019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119875250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4" y="2625441"/>
            <a:ext cx="7315200" cy="461665"/>
          </a:xfrm>
        </p:spPr>
        <p:txBody>
          <a:bodyPr anchor="b"/>
          <a:lstStyle>
            <a:lvl1pPr>
              <a:spcAft>
                <a:spcPts val="0"/>
              </a:spcAft>
              <a:defRPr sz="3000" b="0" baseline="0">
                <a:solidFill>
                  <a:schemeClr val="tx1"/>
                </a:solidFill>
              </a:defRPr>
            </a:lvl1pPr>
          </a:lstStyle>
          <a:p>
            <a:r>
              <a:rPr lang="en-US" dirty="0"/>
              <a:t>“Quote”</a:t>
            </a:r>
          </a:p>
        </p:txBody>
      </p:sp>
      <p:sp>
        <p:nvSpPr>
          <p:cNvPr id="4" name="Text Placeholder 3"/>
          <p:cNvSpPr>
            <a:spLocks noGrp="1"/>
          </p:cNvSpPr>
          <p:nvPr>
            <p:ph type="body" sz="quarter" idx="10" hasCustomPrompt="1"/>
          </p:nvPr>
        </p:nvSpPr>
        <p:spPr>
          <a:xfrm>
            <a:off x="912284" y="3683197"/>
            <a:ext cx="7315200"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4">
                    <a:lumMod val="40000"/>
                    <a:lumOff val="6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
        <p:nvSpPr>
          <p:cNvPr id="5"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225C2B-15EC-3348-B6CD-75D75F51F610}" type="datetime1">
              <a:rPr lang="en-US" smtClean="0"/>
              <a:t>5/16/2019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174133260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sri">
    <p:spTree>
      <p:nvGrpSpPr>
        <p:cNvPr id="1" name=""/>
        <p:cNvGrpSpPr/>
        <p:nvPr/>
      </p:nvGrpSpPr>
      <p:grpSpPr>
        <a:xfrm>
          <a:off x="0" y="0"/>
          <a:ext cx="0" cy="0"/>
          <a:chOff x="0" y="0"/>
          <a:chExt cx="0" cy="0"/>
        </a:xfrm>
      </p:grpSpPr>
      <p:sp>
        <p:nvSpPr>
          <p:cNvPr id="6" name="Parallelogram 10"/>
          <p:cNvSpPr/>
          <p:nvPr userDrawn="1"/>
        </p:nvSpPr>
        <p:spPr bwMode="auto">
          <a:xfrm rot="16811740" flipH="1">
            <a:off x="2821442" y="-2136101"/>
            <a:ext cx="6318215" cy="12766191"/>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 name="connsiteX0" fmla="*/ 0 w 5497956"/>
              <a:gd name="connsiteY0" fmla="*/ 0 h 6865697"/>
              <a:gd name="connsiteX1" fmla="*/ 5497956 w 5497956"/>
              <a:gd name="connsiteY1" fmla="*/ 0 h 6865697"/>
              <a:gd name="connsiteX2" fmla="*/ 3826999 w 5497956"/>
              <a:gd name="connsiteY2" fmla="*/ 4279505 h 6865697"/>
              <a:gd name="connsiteX3" fmla="*/ 2747818 w 5497956"/>
              <a:gd name="connsiteY3" fmla="*/ 6865697 h 6865697"/>
              <a:gd name="connsiteX4" fmla="*/ 0 w 5497956"/>
              <a:gd name="connsiteY4" fmla="*/ 0 h 6865697"/>
              <a:gd name="connsiteX0" fmla="*/ 0 w 5497956"/>
              <a:gd name="connsiteY0" fmla="*/ 0 h 5277653"/>
              <a:gd name="connsiteX1" fmla="*/ 5497956 w 5497956"/>
              <a:gd name="connsiteY1" fmla="*/ 0 h 5277653"/>
              <a:gd name="connsiteX2" fmla="*/ 3826999 w 5497956"/>
              <a:gd name="connsiteY2" fmla="*/ 4279505 h 5277653"/>
              <a:gd name="connsiteX3" fmla="*/ 2377650 w 5497956"/>
              <a:gd name="connsiteY3" fmla="*/ 5277653 h 5277653"/>
              <a:gd name="connsiteX4" fmla="*/ 0 w 5497956"/>
              <a:gd name="connsiteY4" fmla="*/ 0 h 5277653"/>
              <a:gd name="connsiteX0" fmla="*/ 0 w 3863432"/>
              <a:gd name="connsiteY0" fmla="*/ 2222226 h 5277653"/>
              <a:gd name="connsiteX1" fmla="*/ 3863432 w 3863432"/>
              <a:gd name="connsiteY1" fmla="*/ 0 h 5277653"/>
              <a:gd name="connsiteX2" fmla="*/ 2192475 w 3863432"/>
              <a:gd name="connsiteY2" fmla="*/ 4279505 h 5277653"/>
              <a:gd name="connsiteX3" fmla="*/ 743126 w 3863432"/>
              <a:gd name="connsiteY3" fmla="*/ 5277653 h 5277653"/>
              <a:gd name="connsiteX4" fmla="*/ 0 w 3863432"/>
              <a:gd name="connsiteY4" fmla="*/ 2222226 h 5277653"/>
              <a:gd name="connsiteX0" fmla="*/ 0 w 4172478"/>
              <a:gd name="connsiteY0" fmla="*/ 1085159 h 4140586"/>
              <a:gd name="connsiteX1" fmla="*/ 4172478 w 4172478"/>
              <a:gd name="connsiteY1" fmla="*/ 0 h 4140586"/>
              <a:gd name="connsiteX2" fmla="*/ 2192475 w 4172478"/>
              <a:gd name="connsiteY2" fmla="*/ 3142438 h 4140586"/>
              <a:gd name="connsiteX3" fmla="*/ 743126 w 4172478"/>
              <a:gd name="connsiteY3" fmla="*/ 4140586 h 4140586"/>
              <a:gd name="connsiteX4" fmla="*/ 0 w 4172478"/>
              <a:gd name="connsiteY4" fmla="*/ 1085159 h 4140586"/>
              <a:gd name="connsiteX0" fmla="*/ 0 w 3868783"/>
              <a:gd name="connsiteY0" fmla="*/ 887305 h 4140586"/>
              <a:gd name="connsiteX1" fmla="*/ 3868783 w 3868783"/>
              <a:gd name="connsiteY1" fmla="*/ 0 h 4140586"/>
              <a:gd name="connsiteX2" fmla="*/ 1888780 w 3868783"/>
              <a:gd name="connsiteY2" fmla="*/ 3142438 h 4140586"/>
              <a:gd name="connsiteX3" fmla="*/ 439431 w 3868783"/>
              <a:gd name="connsiteY3" fmla="*/ 4140586 h 4140586"/>
              <a:gd name="connsiteX4" fmla="*/ 0 w 3868783"/>
              <a:gd name="connsiteY4" fmla="*/ 887305 h 4140586"/>
              <a:gd name="connsiteX0" fmla="*/ 269818 w 4138601"/>
              <a:gd name="connsiteY0" fmla="*/ 887305 h 3536775"/>
              <a:gd name="connsiteX1" fmla="*/ 4138601 w 4138601"/>
              <a:gd name="connsiteY1" fmla="*/ 0 h 3536775"/>
              <a:gd name="connsiteX2" fmla="*/ 2158598 w 4138601"/>
              <a:gd name="connsiteY2" fmla="*/ 3142438 h 3536775"/>
              <a:gd name="connsiteX3" fmla="*/ 0 w 4138601"/>
              <a:gd name="connsiteY3" fmla="*/ 3536775 h 3536775"/>
              <a:gd name="connsiteX4" fmla="*/ 269818 w 4138601"/>
              <a:gd name="connsiteY4" fmla="*/ 887305 h 3536775"/>
              <a:gd name="connsiteX0" fmla="*/ 269818 w 4138601"/>
              <a:gd name="connsiteY0" fmla="*/ 887305 h 3635085"/>
              <a:gd name="connsiteX1" fmla="*/ 4138601 w 4138601"/>
              <a:gd name="connsiteY1" fmla="*/ 0 h 3635085"/>
              <a:gd name="connsiteX2" fmla="*/ 2376678 w 4138601"/>
              <a:gd name="connsiteY2" fmla="*/ 3635085 h 3635085"/>
              <a:gd name="connsiteX3" fmla="*/ 0 w 4138601"/>
              <a:gd name="connsiteY3" fmla="*/ 3536775 h 3635085"/>
              <a:gd name="connsiteX4" fmla="*/ 269818 w 4138601"/>
              <a:gd name="connsiteY4" fmla="*/ 887305 h 3635085"/>
              <a:gd name="connsiteX0" fmla="*/ 453784 w 4138601"/>
              <a:gd name="connsiteY0" fmla="*/ 250562 h 3635085"/>
              <a:gd name="connsiteX1" fmla="*/ 4138601 w 4138601"/>
              <a:gd name="connsiteY1" fmla="*/ 0 h 3635085"/>
              <a:gd name="connsiteX2" fmla="*/ 2376678 w 4138601"/>
              <a:gd name="connsiteY2" fmla="*/ 3635085 h 3635085"/>
              <a:gd name="connsiteX3" fmla="*/ 0 w 4138601"/>
              <a:gd name="connsiteY3" fmla="*/ 3536775 h 3635085"/>
              <a:gd name="connsiteX4" fmla="*/ 453784 w 4138601"/>
              <a:gd name="connsiteY4" fmla="*/ 250562 h 3635085"/>
              <a:gd name="connsiteX0" fmla="*/ 1391303 w 4138601"/>
              <a:gd name="connsiteY0" fmla="*/ 75768 h 3635085"/>
              <a:gd name="connsiteX1" fmla="*/ 4138601 w 4138601"/>
              <a:gd name="connsiteY1" fmla="*/ 0 h 3635085"/>
              <a:gd name="connsiteX2" fmla="*/ 2376678 w 4138601"/>
              <a:gd name="connsiteY2" fmla="*/ 3635085 h 3635085"/>
              <a:gd name="connsiteX3" fmla="*/ 0 w 4138601"/>
              <a:gd name="connsiteY3" fmla="*/ 3536775 h 3635085"/>
              <a:gd name="connsiteX4" fmla="*/ 1391303 w 4138601"/>
              <a:gd name="connsiteY4" fmla="*/ 75768 h 3635085"/>
              <a:gd name="connsiteX0" fmla="*/ 1391303 w 4138601"/>
              <a:gd name="connsiteY0" fmla="*/ 75768 h 3536775"/>
              <a:gd name="connsiteX1" fmla="*/ 4138601 w 4138601"/>
              <a:gd name="connsiteY1" fmla="*/ 0 h 3536775"/>
              <a:gd name="connsiteX2" fmla="*/ 1273242 w 4138601"/>
              <a:gd name="connsiteY2" fmla="*/ 3407480 h 3536775"/>
              <a:gd name="connsiteX3" fmla="*/ 0 w 4138601"/>
              <a:gd name="connsiteY3" fmla="*/ 3536775 h 3536775"/>
              <a:gd name="connsiteX4" fmla="*/ 1391303 w 4138601"/>
              <a:gd name="connsiteY4" fmla="*/ 75768 h 3536775"/>
              <a:gd name="connsiteX0" fmla="*/ 1391303 w 3058684"/>
              <a:gd name="connsiteY0" fmla="*/ 103474 h 3564481"/>
              <a:gd name="connsiteX1" fmla="*/ 3058684 w 3058684"/>
              <a:gd name="connsiteY1" fmla="*/ 0 h 3564481"/>
              <a:gd name="connsiteX2" fmla="*/ 1273242 w 3058684"/>
              <a:gd name="connsiteY2" fmla="*/ 3435186 h 3564481"/>
              <a:gd name="connsiteX3" fmla="*/ 0 w 3058684"/>
              <a:gd name="connsiteY3" fmla="*/ 3564481 h 3564481"/>
              <a:gd name="connsiteX4" fmla="*/ 1391303 w 3058684"/>
              <a:gd name="connsiteY4" fmla="*/ 103474 h 3564481"/>
              <a:gd name="connsiteX0" fmla="*/ 1521436 w 3188817"/>
              <a:gd name="connsiteY0" fmla="*/ 103474 h 3464355"/>
              <a:gd name="connsiteX1" fmla="*/ 3188817 w 3188817"/>
              <a:gd name="connsiteY1" fmla="*/ 0 h 3464355"/>
              <a:gd name="connsiteX2" fmla="*/ 1403375 w 3188817"/>
              <a:gd name="connsiteY2" fmla="*/ 3435186 h 3464355"/>
              <a:gd name="connsiteX3" fmla="*/ 0 w 3188817"/>
              <a:gd name="connsiteY3" fmla="*/ 3464355 h 3464355"/>
              <a:gd name="connsiteX4" fmla="*/ 1521436 w 3188817"/>
              <a:gd name="connsiteY4" fmla="*/ 103474 h 3464355"/>
              <a:gd name="connsiteX0" fmla="*/ 1521436 w 3188817"/>
              <a:gd name="connsiteY0" fmla="*/ 103474 h 3632772"/>
              <a:gd name="connsiteX1" fmla="*/ 3188817 w 3188817"/>
              <a:gd name="connsiteY1" fmla="*/ 0 h 3632772"/>
              <a:gd name="connsiteX2" fmla="*/ 1626674 w 3188817"/>
              <a:gd name="connsiteY2" fmla="*/ 3632772 h 3632772"/>
              <a:gd name="connsiteX3" fmla="*/ 0 w 3188817"/>
              <a:gd name="connsiteY3" fmla="*/ 3464355 h 3632772"/>
              <a:gd name="connsiteX4" fmla="*/ 1521436 w 3188817"/>
              <a:gd name="connsiteY4" fmla="*/ 103474 h 3632772"/>
              <a:gd name="connsiteX0" fmla="*/ 1521436 w 3605461"/>
              <a:gd name="connsiteY0" fmla="*/ 69855 h 3599153"/>
              <a:gd name="connsiteX1" fmla="*/ 3605461 w 3605461"/>
              <a:gd name="connsiteY1" fmla="*/ 0 h 3599153"/>
              <a:gd name="connsiteX2" fmla="*/ 1626674 w 3605461"/>
              <a:gd name="connsiteY2" fmla="*/ 3599153 h 3599153"/>
              <a:gd name="connsiteX3" fmla="*/ 0 w 3605461"/>
              <a:gd name="connsiteY3" fmla="*/ 3430736 h 3599153"/>
              <a:gd name="connsiteX4" fmla="*/ 1521436 w 3605461"/>
              <a:gd name="connsiteY4" fmla="*/ 69855 h 3599153"/>
              <a:gd name="connsiteX0" fmla="*/ 1488157 w 3605461"/>
              <a:gd name="connsiteY0" fmla="*/ 0 h 3645127"/>
              <a:gd name="connsiteX1" fmla="*/ 3605461 w 3605461"/>
              <a:gd name="connsiteY1" fmla="*/ 45974 h 3645127"/>
              <a:gd name="connsiteX2" fmla="*/ 1626674 w 3605461"/>
              <a:gd name="connsiteY2" fmla="*/ 3645127 h 3645127"/>
              <a:gd name="connsiteX3" fmla="*/ 0 w 3605461"/>
              <a:gd name="connsiteY3" fmla="*/ 3476710 h 3645127"/>
              <a:gd name="connsiteX4" fmla="*/ 1488157 w 3605461"/>
              <a:gd name="connsiteY4" fmla="*/ 0 h 3645127"/>
              <a:gd name="connsiteX0" fmla="*/ 1488157 w 3494077"/>
              <a:gd name="connsiteY0" fmla="*/ 138768 h 3783895"/>
              <a:gd name="connsiteX1" fmla="*/ 3494077 w 3494077"/>
              <a:gd name="connsiteY1" fmla="*/ 0 h 3783895"/>
              <a:gd name="connsiteX2" fmla="*/ 1626674 w 3494077"/>
              <a:gd name="connsiteY2" fmla="*/ 3783895 h 3783895"/>
              <a:gd name="connsiteX3" fmla="*/ 0 w 3494077"/>
              <a:gd name="connsiteY3" fmla="*/ 3615478 h 3783895"/>
              <a:gd name="connsiteX4" fmla="*/ 1488157 w 3494077"/>
              <a:gd name="connsiteY4" fmla="*/ 138768 h 3783895"/>
              <a:gd name="connsiteX0" fmla="*/ 1124549 w 3130469"/>
              <a:gd name="connsiteY0" fmla="*/ 138768 h 3783895"/>
              <a:gd name="connsiteX1" fmla="*/ 3130469 w 3130469"/>
              <a:gd name="connsiteY1" fmla="*/ 0 h 3783895"/>
              <a:gd name="connsiteX2" fmla="*/ 1263066 w 3130469"/>
              <a:gd name="connsiteY2" fmla="*/ 3783895 h 3783895"/>
              <a:gd name="connsiteX3" fmla="*/ 0 w 3130469"/>
              <a:gd name="connsiteY3" fmla="*/ 3710249 h 3783895"/>
              <a:gd name="connsiteX4" fmla="*/ 1124549 w 3130469"/>
              <a:gd name="connsiteY4" fmla="*/ 138768 h 3783895"/>
              <a:gd name="connsiteX0" fmla="*/ 1124549 w 2637804"/>
              <a:gd name="connsiteY0" fmla="*/ 122113 h 3767240"/>
              <a:gd name="connsiteX1" fmla="*/ 2637804 w 2637804"/>
              <a:gd name="connsiteY1" fmla="*/ 0 h 3767240"/>
              <a:gd name="connsiteX2" fmla="*/ 1263066 w 2637804"/>
              <a:gd name="connsiteY2" fmla="*/ 3767240 h 3767240"/>
              <a:gd name="connsiteX3" fmla="*/ 0 w 2637804"/>
              <a:gd name="connsiteY3" fmla="*/ 3693594 h 3767240"/>
              <a:gd name="connsiteX4" fmla="*/ 1124549 w 2637804"/>
              <a:gd name="connsiteY4" fmla="*/ 122113 h 3767240"/>
              <a:gd name="connsiteX0" fmla="*/ 1305037 w 2637804"/>
              <a:gd name="connsiteY0" fmla="*/ 0 h 3855679"/>
              <a:gd name="connsiteX1" fmla="*/ 2637804 w 2637804"/>
              <a:gd name="connsiteY1" fmla="*/ 88439 h 3855679"/>
              <a:gd name="connsiteX2" fmla="*/ 1263066 w 2637804"/>
              <a:gd name="connsiteY2" fmla="*/ 3855679 h 3855679"/>
              <a:gd name="connsiteX3" fmla="*/ 0 w 2637804"/>
              <a:gd name="connsiteY3" fmla="*/ 3782033 h 3855679"/>
              <a:gd name="connsiteX4" fmla="*/ 1305037 w 2637804"/>
              <a:gd name="connsiteY4" fmla="*/ 0 h 3855679"/>
              <a:gd name="connsiteX0" fmla="*/ 1264430 w 2637804"/>
              <a:gd name="connsiteY0" fmla="*/ 0 h 3899282"/>
              <a:gd name="connsiteX1" fmla="*/ 2637804 w 2637804"/>
              <a:gd name="connsiteY1" fmla="*/ 132042 h 3899282"/>
              <a:gd name="connsiteX2" fmla="*/ 1263066 w 2637804"/>
              <a:gd name="connsiteY2" fmla="*/ 3899282 h 3899282"/>
              <a:gd name="connsiteX3" fmla="*/ 0 w 2637804"/>
              <a:gd name="connsiteY3" fmla="*/ 3825636 h 3899282"/>
              <a:gd name="connsiteX4" fmla="*/ 1264430 w 2637804"/>
              <a:gd name="connsiteY4" fmla="*/ 0 h 3899282"/>
              <a:gd name="connsiteX0" fmla="*/ 1264430 w 2637804"/>
              <a:gd name="connsiteY0" fmla="*/ 0 h 4163698"/>
              <a:gd name="connsiteX1" fmla="*/ 2637804 w 2637804"/>
              <a:gd name="connsiteY1" fmla="*/ 132042 h 4163698"/>
              <a:gd name="connsiteX2" fmla="*/ 1331152 w 2637804"/>
              <a:gd name="connsiteY2" fmla="*/ 4163698 h 4163698"/>
              <a:gd name="connsiteX3" fmla="*/ 0 w 2637804"/>
              <a:gd name="connsiteY3" fmla="*/ 3825636 h 4163698"/>
              <a:gd name="connsiteX4" fmla="*/ 1264430 w 2637804"/>
              <a:gd name="connsiteY4" fmla="*/ 0 h 4163698"/>
              <a:gd name="connsiteX0" fmla="*/ 1182770 w 2556144"/>
              <a:gd name="connsiteY0" fmla="*/ 0 h 4163698"/>
              <a:gd name="connsiteX1" fmla="*/ 2556144 w 2556144"/>
              <a:gd name="connsiteY1" fmla="*/ 132042 h 4163698"/>
              <a:gd name="connsiteX2" fmla="*/ 1249492 w 2556144"/>
              <a:gd name="connsiteY2" fmla="*/ 4163698 h 4163698"/>
              <a:gd name="connsiteX3" fmla="*/ 0 w 2556144"/>
              <a:gd name="connsiteY3" fmla="*/ 3580706 h 4163698"/>
              <a:gd name="connsiteX4" fmla="*/ 1182770 w 2556144"/>
              <a:gd name="connsiteY4" fmla="*/ 0 h 4163698"/>
              <a:gd name="connsiteX0" fmla="*/ 1182770 w 2556144"/>
              <a:gd name="connsiteY0" fmla="*/ 0 h 3715230"/>
              <a:gd name="connsiteX1" fmla="*/ 2556144 w 2556144"/>
              <a:gd name="connsiteY1" fmla="*/ 132042 h 3715230"/>
              <a:gd name="connsiteX2" fmla="*/ 1481730 w 2556144"/>
              <a:gd name="connsiteY2" fmla="*/ 3715230 h 3715230"/>
              <a:gd name="connsiteX3" fmla="*/ 0 w 2556144"/>
              <a:gd name="connsiteY3" fmla="*/ 3580706 h 3715230"/>
              <a:gd name="connsiteX4" fmla="*/ 1182770 w 2556144"/>
              <a:gd name="connsiteY4" fmla="*/ 0 h 3715230"/>
              <a:gd name="connsiteX0" fmla="*/ 1182770 w 2556144"/>
              <a:gd name="connsiteY0" fmla="*/ 0 h 3745461"/>
              <a:gd name="connsiteX1" fmla="*/ 2556144 w 2556144"/>
              <a:gd name="connsiteY1" fmla="*/ 132042 h 3745461"/>
              <a:gd name="connsiteX2" fmla="*/ 1793329 w 2556144"/>
              <a:gd name="connsiteY2" fmla="*/ 3745461 h 3745461"/>
              <a:gd name="connsiteX3" fmla="*/ 0 w 2556144"/>
              <a:gd name="connsiteY3" fmla="*/ 3580706 h 3745461"/>
              <a:gd name="connsiteX4" fmla="*/ 1182770 w 2556144"/>
              <a:gd name="connsiteY4" fmla="*/ 0 h 3745461"/>
              <a:gd name="connsiteX0" fmla="*/ 810452 w 2556144"/>
              <a:gd name="connsiteY0" fmla="*/ 0 h 3786541"/>
              <a:gd name="connsiteX1" fmla="*/ 2556144 w 2556144"/>
              <a:gd name="connsiteY1" fmla="*/ 173122 h 3786541"/>
              <a:gd name="connsiteX2" fmla="*/ 1793329 w 2556144"/>
              <a:gd name="connsiteY2" fmla="*/ 3786541 h 3786541"/>
              <a:gd name="connsiteX3" fmla="*/ 0 w 2556144"/>
              <a:gd name="connsiteY3" fmla="*/ 3621786 h 3786541"/>
              <a:gd name="connsiteX4" fmla="*/ 810452 w 2556144"/>
              <a:gd name="connsiteY4" fmla="*/ 0 h 3786541"/>
              <a:gd name="connsiteX0" fmla="*/ 810452 w 2490881"/>
              <a:gd name="connsiteY0" fmla="*/ 0 h 3786541"/>
              <a:gd name="connsiteX1" fmla="*/ 2490881 w 2490881"/>
              <a:gd name="connsiteY1" fmla="*/ 479137 h 3786541"/>
              <a:gd name="connsiteX2" fmla="*/ 1793329 w 2490881"/>
              <a:gd name="connsiteY2" fmla="*/ 3786541 h 3786541"/>
              <a:gd name="connsiteX3" fmla="*/ 0 w 2490881"/>
              <a:gd name="connsiteY3" fmla="*/ 3621786 h 3786541"/>
              <a:gd name="connsiteX4" fmla="*/ 810452 w 2490881"/>
              <a:gd name="connsiteY4" fmla="*/ 0 h 3786541"/>
              <a:gd name="connsiteX0" fmla="*/ 750890 w 2490881"/>
              <a:gd name="connsiteY0" fmla="*/ 0 h 3470057"/>
              <a:gd name="connsiteX1" fmla="*/ 2490881 w 2490881"/>
              <a:gd name="connsiteY1" fmla="*/ 162653 h 3470057"/>
              <a:gd name="connsiteX2" fmla="*/ 1793329 w 2490881"/>
              <a:gd name="connsiteY2" fmla="*/ 3470057 h 3470057"/>
              <a:gd name="connsiteX3" fmla="*/ 0 w 2490881"/>
              <a:gd name="connsiteY3" fmla="*/ 3305302 h 3470057"/>
              <a:gd name="connsiteX4" fmla="*/ 750890 w 2490881"/>
              <a:gd name="connsiteY4" fmla="*/ 0 h 3470057"/>
              <a:gd name="connsiteX0" fmla="*/ 761393 w 2490881"/>
              <a:gd name="connsiteY0" fmla="*/ 0 h 3473996"/>
              <a:gd name="connsiteX1" fmla="*/ 2490881 w 2490881"/>
              <a:gd name="connsiteY1" fmla="*/ 166592 h 3473996"/>
              <a:gd name="connsiteX2" fmla="*/ 1793329 w 2490881"/>
              <a:gd name="connsiteY2" fmla="*/ 3473996 h 3473996"/>
              <a:gd name="connsiteX3" fmla="*/ 0 w 2490881"/>
              <a:gd name="connsiteY3" fmla="*/ 3309241 h 3473996"/>
              <a:gd name="connsiteX4" fmla="*/ 761393 w 2490881"/>
              <a:gd name="connsiteY4" fmla="*/ 0 h 3473996"/>
              <a:gd name="connsiteX0" fmla="*/ 756589 w 2486077"/>
              <a:gd name="connsiteY0" fmla="*/ 0 h 3473996"/>
              <a:gd name="connsiteX1" fmla="*/ 2486077 w 2486077"/>
              <a:gd name="connsiteY1" fmla="*/ 166592 h 3473996"/>
              <a:gd name="connsiteX2" fmla="*/ 1788525 w 2486077"/>
              <a:gd name="connsiteY2" fmla="*/ 3473996 h 3473996"/>
              <a:gd name="connsiteX3" fmla="*/ 0 w 2486077"/>
              <a:gd name="connsiteY3" fmla="*/ 3294834 h 3473996"/>
              <a:gd name="connsiteX4" fmla="*/ 756589 w 2486077"/>
              <a:gd name="connsiteY4" fmla="*/ 0 h 3473996"/>
              <a:gd name="connsiteX0" fmla="*/ 740384 w 2469872"/>
              <a:gd name="connsiteY0" fmla="*/ 0 h 3473996"/>
              <a:gd name="connsiteX1" fmla="*/ 2469872 w 2469872"/>
              <a:gd name="connsiteY1" fmla="*/ 166592 h 3473996"/>
              <a:gd name="connsiteX2" fmla="*/ 1772320 w 2469872"/>
              <a:gd name="connsiteY2" fmla="*/ 3473996 h 3473996"/>
              <a:gd name="connsiteX3" fmla="*/ 0 w 2469872"/>
              <a:gd name="connsiteY3" fmla="*/ 3301364 h 3473996"/>
              <a:gd name="connsiteX4" fmla="*/ 740384 w 2469872"/>
              <a:gd name="connsiteY4" fmla="*/ 0 h 3473996"/>
              <a:gd name="connsiteX0" fmla="*/ 740384 w 3180498"/>
              <a:gd name="connsiteY0" fmla="*/ 0 h 3473996"/>
              <a:gd name="connsiteX1" fmla="*/ 3180498 w 3180498"/>
              <a:gd name="connsiteY1" fmla="*/ 240494 h 3473996"/>
              <a:gd name="connsiteX2" fmla="*/ 1772320 w 3180498"/>
              <a:gd name="connsiteY2" fmla="*/ 3473996 h 3473996"/>
              <a:gd name="connsiteX3" fmla="*/ 0 w 3180498"/>
              <a:gd name="connsiteY3" fmla="*/ 3301364 h 3473996"/>
              <a:gd name="connsiteX4" fmla="*/ 740384 w 3180498"/>
              <a:gd name="connsiteY4" fmla="*/ 0 h 3473996"/>
              <a:gd name="connsiteX0" fmla="*/ 736813 w 3180498"/>
              <a:gd name="connsiteY0" fmla="*/ 0 h 3472657"/>
              <a:gd name="connsiteX1" fmla="*/ 3180498 w 3180498"/>
              <a:gd name="connsiteY1" fmla="*/ 239155 h 3472657"/>
              <a:gd name="connsiteX2" fmla="*/ 1772320 w 3180498"/>
              <a:gd name="connsiteY2" fmla="*/ 3472657 h 3472657"/>
              <a:gd name="connsiteX3" fmla="*/ 0 w 3180498"/>
              <a:gd name="connsiteY3" fmla="*/ 3300025 h 3472657"/>
              <a:gd name="connsiteX4" fmla="*/ 736813 w 3180498"/>
              <a:gd name="connsiteY4" fmla="*/ 0 h 3472657"/>
              <a:gd name="connsiteX0" fmla="*/ 736813 w 3187641"/>
              <a:gd name="connsiteY0" fmla="*/ 0 h 3472657"/>
              <a:gd name="connsiteX1" fmla="*/ 3187641 w 3187641"/>
              <a:gd name="connsiteY1" fmla="*/ 236478 h 3472657"/>
              <a:gd name="connsiteX2" fmla="*/ 1772320 w 3187641"/>
              <a:gd name="connsiteY2" fmla="*/ 3472657 h 3472657"/>
              <a:gd name="connsiteX3" fmla="*/ 0 w 3187641"/>
              <a:gd name="connsiteY3" fmla="*/ 3300025 h 3472657"/>
              <a:gd name="connsiteX4" fmla="*/ 736813 w 3187641"/>
              <a:gd name="connsiteY4" fmla="*/ 0 h 347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641" h="3472657">
                <a:moveTo>
                  <a:pt x="736813" y="0"/>
                </a:moveTo>
                <a:lnTo>
                  <a:pt x="3187641" y="236478"/>
                </a:lnTo>
                <a:lnTo>
                  <a:pt x="1772320" y="3472657"/>
                </a:lnTo>
                <a:lnTo>
                  <a:pt x="0" y="3300025"/>
                </a:lnTo>
                <a:lnTo>
                  <a:pt x="736813" y="0"/>
                </a:lnTo>
                <a:close/>
              </a:path>
            </a:pathLst>
          </a:custGeom>
          <a:gradFill flip="none" rotWithShape="1">
            <a:gsLst>
              <a:gs pos="98000">
                <a:srgbClr val="053264"/>
              </a:gs>
              <a:gs pos="51000">
                <a:srgbClr val="027FB5"/>
              </a:gs>
              <a:gs pos="0">
                <a:srgbClr val="00B9F2"/>
              </a:gs>
            </a:gsLst>
            <a:path path="circle">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3" name="Parallelogram 10"/>
          <p:cNvSpPr/>
          <p:nvPr/>
        </p:nvSpPr>
        <p:spPr bwMode="auto">
          <a:xfrm rot="5400000" flipV="1">
            <a:off x="5295901" y="-38098"/>
            <a:ext cx="160019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gradFill flip="none" rotWithShape="1">
            <a:gsLst>
              <a:gs pos="100000">
                <a:srgbClr val="00B9F2"/>
              </a:gs>
              <a:gs pos="10000">
                <a:srgbClr val="053264"/>
              </a:gs>
            </a:gsLst>
            <a:lin ang="378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08" y="2489995"/>
            <a:ext cx="6073985" cy="1878011"/>
          </a:xfrm>
          <a:prstGeom prst="rect">
            <a:avLst/>
          </a:prstGeom>
        </p:spPr>
      </p:pic>
      <p:sp>
        <p:nvSpPr>
          <p:cNvPr id="12" name="Parallelogram 10"/>
          <p:cNvSpPr/>
          <p:nvPr userDrawn="1"/>
        </p:nvSpPr>
        <p:spPr bwMode="auto">
          <a:xfrm rot="5400000" flipH="1">
            <a:off x="5320618" y="-642728"/>
            <a:ext cx="1555939" cy="12227867"/>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2777078"/>
              <a:gd name="connsiteY0" fmla="*/ 35863 h 12227861"/>
              <a:gd name="connsiteX1" fmla="*/ 2358932 w 2777078"/>
              <a:gd name="connsiteY1" fmla="*/ 0 h 12227861"/>
              <a:gd name="connsiteX2" fmla="*/ 2777078 w 2777078"/>
              <a:gd name="connsiteY2" fmla="*/ 12227861 h 12227861"/>
              <a:gd name="connsiteX3" fmla="*/ 0 w 2777078"/>
              <a:gd name="connsiteY3" fmla="*/ 12227861 h 12227861"/>
              <a:gd name="connsiteX4" fmla="*/ 1085273 w 2777078"/>
              <a:gd name="connsiteY4" fmla="*/ 35863 h 12227861"/>
              <a:gd name="connsiteX0" fmla="*/ 273578 w 1965383"/>
              <a:gd name="connsiteY0" fmla="*/ 35863 h 12245793"/>
              <a:gd name="connsiteX1" fmla="*/ 1547237 w 1965383"/>
              <a:gd name="connsiteY1" fmla="*/ 0 h 12245793"/>
              <a:gd name="connsiteX2" fmla="*/ 1965383 w 1965383"/>
              <a:gd name="connsiteY2" fmla="*/ 12227861 h 12245793"/>
              <a:gd name="connsiteX3" fmla="*/ 0 w 1965383"/>
              <a:gd name="connsiteY3" fmla="*/ 12245793 h 12245793"/>
              <a:gd name="connsiteX4" fmla="*/ 273578 w 1965383"/>
              <a:gd name="connsiteY4" fmla="*/ 35863 h 12245793"/>
              <a:gd name="connsiteX0" fmla="*/ 0 w 2257531"/>
              <a:gd name="connsiteY0" fmla="*/ 17934 h 12245793"/>
              <a:gd name="connsiteX1" fmla="*/ 1839385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257531"/>
              <a:gd name="connsiteY0" fmla="*/ 17934 h 12245793"/>
              <a:gd name="connsiteX1" fmla="*/ 1445837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134547"/>
              <a:gd name="connsiteY0" fmla="*/ 17934 h 12245793"/>
              <a:gd name="connsiteX1" fmla="*/ 1445837 w 2134547"/>
              <a:gd name="connsiteY1" fmla="*/ 0 h 12245793"/>
              <a:gd name="connsiteX2" fmla="*/ 2134547 w 2134547"/>
              <a:gd name="connsiteY2" fmla="*/ 12209931 h 12245793"/>
              <a:gd name="connsiteX3" fmla="*/ 292148 w 2134547"/>
              <a:gd name="connsiteY3" fmla="*/ 12245793 h 12245793"/>
              <a:gd name="connsiteX4" fmla="*/ 0 w 2134547"/>
              <a:gd name="connsiteY4" fmla="*/ 17934 h 12245793"/>
              <a:gd name="connsiteX0" fmla="*/ 0 w 2134547"/>
              <a:gd name="connsiteY0" fmla="*/ 17934 h 12227867"/>
              <a:gd name="connsiteX1" fmla="*/ 1445837 w 2134547"/>
              <a:gd name="connsiteY1" fmla="*/ 0 h 12227867"/>
              <a:gd name="connsiteX2" fmla="*/ 2134547 w 2134547"/>
              <a:gd name="connsiteY2" fmla="*/ 12209931 h 12227867"/>
              <a:gd name="connsiteX3" fmla="*/ 242953 w 2134547"/>
              <a:gd name="connsiteY3" fmla="*/ 12227867 h 12227867"/>
              <a:gd name="connsiteX4" fmla="*/ 0 w 2134547"/>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42953 w 2134546"/>
              <a:gd name="connsiteY3" fmla="*/ 12227867 h 12227867"/>
              <a:gd name="connsiteX4" fmla="*/ 0 w 2134546"/>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34590 w 2134546"/>
              <a:gd name="connsiteY3" fmla="*/ 12227867 h 12227867"/>
              <a:gd name="connsiteX4" fmla="*/ 0 w 2134546"/>
              <a:gd name="connsiteY4" fmla="*/ 17934 h 1222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546" h="12227867">
                <a:moveTo>
                  <a:pt x="0" y="17934"/>
                </a:moveTo>
                <a:lnTo>
                  <a:pt x="1445837" y="0"/>
                </a:lnTo>
                <a:lnTo>
                  <a:pt x="2134546" y="12222126"/>
                </a:lnTo>
                <a:lnTo>
                  <a:pt x="234590" y="12227867"/>
                </a:lnTo>
                <a:lnTo>
                  <a:pt x="0" y="17934"/>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6" name="Parallelogram 10"/>
          <p:cNvSpPr/>
          <p:nvPr userDrawn="1"/>
        </p:nvSpPr>
        <p:spPr bwMode="auto">
          <a:xfrm rot="5400000" flipH="1">
            <a:off x="4922486" y="-4888259"/>
            <a:ext cx="2364960" cy="12209928"/>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3" name="Parallelogram 10"/>
          <p:cNvSpPr/>
          <p:nvPr userDrawn="1"/>
        </p:nvSpPr>
        <p:spPr bwMode="auto">
          <a:xfrm rot="5400000" flipH="1">
            <a:off x="5083850" y="-5083848"/>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9" name="Parallelogram 10"/>
          <p:cNvSpPr/>
          <p:nvPr userDrawn="1"/>
        </p:nvSpPr>
        <p:spPr bwMode="auto">
          <a:xfrm rot="16200000">
            <a:off x="4904554" y="-454481"/>
            <a:ext cx="2364960" cy="12209928"/>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4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userDrawn="1"/>
        </p:nvSpPr>
        <p:spPr bwMode="auto">
          <a:xfrm rot="5400000" flipV="1">
            <a:off x="5083849" y="-268081"/>
            <a:ext cx="2024302" cy="12227861"/>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172624568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a:t>Click to Edit Master Title Style</a:t>
            </a:r>
          </a:p>
        </p:txBody>
      </p:sp>
      <p:sp>
        <p:nvSpPr>
          <p:cNvPr id="5" name="Content Placeholder 4"/>
          <p:cNvSpPr>
            <a:spLocks noGrp="1"/>
          </p:cNvSpPr>
          <p:nvPr>
            <p:ph sz="quarter" idx="10"/>
          </p:nvPr>
        </p:nvSpPr>
        <p:spPr>
          <a:xfrm>
            <a:off x="914400" y="1828800"/>
            <a:ext cx="10369296" cy="3429000"/>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DEFD86-78C4-084A-B0B5-04A7A3431B39}" type="datetime1">
              <a:rPr lang="en-US" smtClean="0"/>
              <a:t>5/16/2019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28551950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a:t>Click to Edit Master Title Style</a:t>
            </a:r>
          </a:p>
        </p:txBody>
      </p:sp>
      <p:sp>
        <p:nvSpPr>
          <p:cNvPr id="5" name="Content Placeholder 4"/>
          <p:cNvSpPr>
            <a:spLocks noGrp="1"/>
          </p:cNvSpPr>
          <p:nvPr>
            <p:ph sz="quarter" idx="10"/>
          </p:nvPr>
        </p:nvSpPr>
        <p:spPr>
          <a:xfrm>
            <a:off x="914400" y="1828800"/>
            <a:ext cx="10369296" cy="3429000"/>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DEFD86-78C4-084A-B0B5-04A7A3431B39}" type="datetime1">
              <a:rPr lang="en-US" smtClean="0"/>
              <a:t>5/16/2019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625" y="682625"/>
            <a:ext cx="10826496" cy="369332"/>
          </a:xfrm>
        </p:spPr>
        <p:txBody>
          <a:bodyPr/>
          <a:lstStyle>
            <a:lvl1pPr>
              <a:defRPr lang="en-US" sz="2400" b="1" kern="1200" spc="0" dirty="0" smtClean="0">
                <a:solidFill>
                  <a:schemeClr val="tx1"/>
                </a:solidFill>
                <a:latin typeface="+mj-lt"/>
                <a:ea typeface="+mj-ea"/>
                <a:cs typeface="Arial"/>
              </a:defRPr>
            </a:lvl1pPr>
          </a:lstStyle>
          <a:p>
            <a:r>
              <a:rPr lang="en-US" dirty="0"/>
              <a:t>Click to Edit Master Title Style</a:t>
            </a:r>
          </a:p>
        </p:txBody>
      </p:sp>
      <p:sp>
        <p:nvSpPr>
          <p:cNvPr id="8" name="Text Placeholder 7"/>
          <p:cNvSpPr>
            <a:spLocks noGrp="1"/>
          </p:cNvSpPr>
          <p:nvPr>
            <p:ph type="body" sz="quarter" idx="11" hasCustomPrompt="1"/>
          </p:nvPr>
        </p:nvSpPr>
        <p:spPr>
          <a:xfrm>
            <a:off x="682625" y="1097309"/>
            <a:ext cx="10826496" cy="246221"/>
          </a:xfrm>
        </p:spPr>
        <p:txBody>
          <a:bodyPr anchor="t" anchorCtr="0">
            <a:spAutoFit/>
          </a:bodyPr>
          <a:lstStyle>
            <a:lvl1pPr marL="0" indent="0">
              <a:spcBef>
                <a:spcPts val="0"/>
              </a:spcBef>
              <a:spcAft>
                <a:spcPts val="0"/>
              </a:spcAft>
              <a:buNone/>
              <a:defRPr sz="1600">
                <a:solidFill>
                  <a:schemeClr val="accent4">
                    <a:lumMod val="40000"/>
                    <a:lumOff val="6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914400" y="1828804"/>
            <a:ext cx="10369296" cy="3427413"/>
          </a:xfrm>
        </p:spPr>
        <p:txBody>
          <a:bodyPr/>
          <a:lstStyle/>
          <a:p>
            <a:pPr lvl="0"/>
            <a:r>
              <a:rPr lang="en-US"/>
              <a:t>Edit Master text styles</a:t>
            </a:r>
          </a:p>
          <a:p>
            <a:pPr lvl="1"/>
            <a:r>
              <a:rPr lang="en-US"/>
              <a:t>Second level</a:t>
            </a:r>
          </a:p>
          <a:p>
            <a:pPr lvl="2"/>
            <a:r>
              <a:rPr lang="en-US"/>
              <a:t>Third level</a:t>
            </a:r>
          </a:p>
        </p:txBody>
      </p:sp>
      <p:sp>
        <p:nvSpPr>
          <p:cNvPr id="5"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5DF95B-0B80-6A4D-A813-6F9D9F38EBA2}" type="datetime1">
              <a:rPr lang="en-US" smtClean="0"/>
              <a:t>5/16/2019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Tagl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2625"/>
            <a:ext cx="10826496" cy="369332"/>
          </a:xfrm>
          <a:noFill/>
        </p:spPr>
        <p:txBody>
          <a:bodyPr vert="horz" wrap="square" lIns="0" tIns="0" rIns="0" bIns="0" rtlCol="0" anchor="t">
            <a:spAutoFit/>
          </a:bodyPr>
          <a:lstStyle>
            <a:lvl1pPr>
              <a:defRPr lang="en-US" dirty="0"/>
            </a:lvl1pPr>
          </a:lstStyle>
          <a:p>
            <a:pPr lvl="0"/>
            <a:r>
              <a:rPr lang="en-US" dirty="0"/>
              <a:t>Click to Edit Master Title Style</a:t>
            </a:r>
          </a:p>
        </p:txBody>
      </p:sp>
      <p:sp>
        <p:nvSpPr>
          <p:cNvPr id="4" name="Content Placeholder 3"/>
          <p:cNvSpPr>
            <a:spLocks noGrp="1"/>
          </p:cNvSpPr>
          <p:nvPr>
            <p:ph sz="half" idx="2"/>
          </p:nvPr>
        </p:nvSpPr>
        <p:spPr>
          <a:xfrm>
            <a:off x="914400" y="1828800"/>
            <a:ext cx="10369296" cy="3429000"/>
          </a:xfrm>
        </p:spPr>
        <p:txBody>
          <a:bodyPr/>
          <a:lstStyle>
            <a:lvl1pPr>
              <a:lnSpc>
                <a:spcPct val="100000"/>
              </a:lnSpc>
              <a:defRPr sz="2000"/>
            </a:lvl1pPr>
            <a:lvl2pPr>
              <a:lnSpc>
                <a:spcPct val="100000"/>
              </a:lnSpc>
              <a:defRPr sz="1800"/>
            </a:lvl2pPr>
            <a:lvl3pPr>
              <a:lnSpc>
                <a:spcPct val="100000"/>
              </a:lnSpc>
              <a:defRPr sz="1600"/>
            </a:lvl3pPr>
            <a:lvl4pPr>
              <a:defRPr sz="1400"/>
            </a:lvl4pPr>
            <a:lvl5pPr>
              <a:lnSpc>
                <a:spcPts val="1800"/>
              </a:lnSpc>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Text Placeholder 6"/>
          <p:cNvSpPr>
            <a:spLocks noGrp="1"/>
          </p:cNvSpPr>
          <p:nvPr>
            <p:ph type="body" sz="quarter" idx="14" hasCustomPrompt="1"/>
          </p:nvPr>
        </p:nvSpPr>
        <p:spPr>
          <a:xfrm>
            <a:off x="687263" y="6177085"/>
            <a:ext cx="10826495" cy="215444"/>
          </a:xfrm>
        </p:spPr>
        <p:txBody>
          <a:bodyPr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1" kern="1200" baseline="0" dirty="0" smtClean="0">
                <a:solidFill>
                  <a:schemeClr val="tx2"/>
                </a:solidFill>
                <a:latin typeface="+mn-lt"/>
                <a:ea typeface="+mn-ea"/>
                <a:cs typeface="Arial"/>
              </a:defRPr>
            </a:lvl1pPr>
          </a:lstStyle>
          <a:p>
            <a:pPr lvl="0"/>
            <a:r>
              <a:rPr lang="en-US" dirty="0"/>
              <a:t>Click to Edit Tagline (optional)</a:t>
            </a:r>
          </a:p>
        </p:txBody>
      </p:sp>
      <p:sp>
        <p:nvSpPr>
          <p:cNvPr id="5" name="Date Placeholder 3"/>
          <p:cNvSpPr>
            <a:spLocks noGrp="1"/>
          </p:cNvSpPr>
          <p:nvPr>
            <p:ph type="dt" sz="half" idx="15"/>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E55AC9-5819-304B-AB8A-EC561A98EE59}" type="datetime1">
              <a:rPr lang="en-US" smtClean="0"/>
              <a:t>5/16/2019</a:t>
            </a:fld>
            <a:endParaRPr lang="en-US"/>
          </a:p>
        </p:txBody>
      </p:sp>
      <p:sp>
        <p:nvSpPr>
          <p:cNvPr id="6"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Content and Tagl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85800" y="682625"/>
            <a:ext cx="10826496" cy="369332"/>
          </a:xfrm>
        </p:spPr>
        <p:txBody>
          <a:bodyPr/>
          <a:lstStyle>
            <a:lvl1pPr>
              <a:defRPr/>
            </a:lvl1pPr>
          </a:lstStyle>
          <a:p>
            <a:r>
              <a:rPr lang="en-US" dirty="0"/>
              <a:t>Click to Edit Master Title Style</a:t>
            </a:r>
          </a:p>
        </p:txBody>
      </p:sp>
      <p:sp>
        <p:nvSpPr>
          <p:cNvPr id="9" name="Content Placeholder 21"/>
          <p:cNvSpPr>
            <a:spLocks noGrp="1"/>
          </p:cNvSpPr>
          <p:nvPr>
            <p:ph sz="quarter" idx="18"/>
          </p:nvPr>
        </p:nvSpPr>
        <p:spPr>
          <a:xfrm>
            <a:off x="914400" y="1828800"/>
            <a:ext cx="10369296" cy="3429000"/>
          </a:xfrm>
        </p:spPr>
        <p:txBody>
          <a:bodyPr/>
          <a:lstStyle/>
          <a:p>
            <a:pPr lvl="0"/>
            <a:r>
              <a:rPr lang="en-US"/>
              <a:t>Edit Master text styles</a:t>
            </a:r>
          </a:p>
          <a:p>
            <a:pPr lvl="1"/>
            <a:r>
              <a:rPr lang="en-US"/>
              <a:t>Second level</a:t>
            </a:r>
          </a:p>
          <a:p>
            <a:pPr lvl="2"/>
            <a:r>
              <a:rPr lang="en-US"/>
              <a:t>Third level</a:t>
            </a:r>
          </a:p>
        </p:txBody>
      </p:sp>
      <p:sp>
        <p:nvSpPr>
          <p:cNvPr id="4" name="TextBox 3"/>
          <p:cNvSpPr txBox="1"/>
          <p:nvPr/>
        </p:nvSpPr>
        <p:spPr>
          <a:xfrm>
            <a:off x="11776409" y="1514615"/>
            <a:ext cx="1219201" cy="914400"/>
          </a:xfrm>
          <a:prstGeom prst="rect">
            <a:avLst/>
          </a:prstGeom>
          <a:noFill/>
          <a:effectLst/>
        </p:spPr>
        <p:txBody>
          <a:bodyPr wrap="none" lIns="0" tIns="0" rIns="0" bIns="0" rtlCol="0">
            <a:noAutofit/>
          </a:bodyPr>
          <a:lstStyle/>
          <a:p>
            <a:pPr algn="l" eaLnBrk="0" hangingPunct="0">
              <a:lnSpc>
                <a:spcPts val="1800"/>
              </a:lnSpc>
            </a:pPr>
            <a:endParaRPr lang="en-US" sz="1400" b="1" dirty="0">
              <a:ea typeface="+mn-ea"/>
              <a:cs typeface="+mn-cs"/>
            </a:endParaRPr>
          </a:p>
        </p:txBody>
      </p:sp>
      <p:sp>
        <p:nvSpPr>
          <p:cNvPr id="10" name="Text Placeholder 9"/>
          <p:cNvSpPr>
            <a:spLocks noGrp="1"/>
          </p:cNvSpPr>
          <p:nvPr>
            <p:ph type="body" sz="quarter" idx="16" hasCustomPrompt="1"/>
          </p:nvPr>
        </p:nvSpPr>
        <p:spPr>
          <a:xfrm>
            <a:off x="685800" y="1097309"/>
            <a:ext cx="10826496" cy="246221"/>
          </a:xfrm>
        </p:spPr>
        <p:txBody>
          <a:bodyPr vert="horz" wrap="square" lIns="0" tIns="0" rIns="0" bIns="0" rtlCol="0" anchor="t">
            <a:spAutoFit/>
          </a:bodyPr>
          <a:lstStyle>
            <a:lvl1pPr marL="0" indent="0" algn="l" defTabSz="457200" rtl="0" eaLnBrk="1" latinLnBrk="0" hangingPunct="1">
              <a:lnSpc>
                <a:spcPct val="100000"/>
              </a:lnSpc>
              <a:spcBef>
                <a:spcPct val="0"/>
              </a:spcBef>
              <a:spcAft>
                <a:spcPts val="0"/>
              </a:spcAft>
              <a:buNone/>
              <a:defRPr lang="en-US" sz="1600" b="1" kern="1200" dirty="0" smtClean="0">
                <a:solidFill>
                  <a:srgbClr val="94E6FF"/>
                </a:solidFill>
                <a:latin typeface="+mj-lt"/>
                <a:ea typeface="+mj-ea"/>
                <a:cs typeface="Arial"/>
              </a:defRPr>
            </a:lvl1pPr>
            <a:lvl2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2pPr>
            <a:lvl3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3pPr>
            <a:lvl4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4pPr>
            <a:lvl5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5pPr>
          </a:lstStyle>
          <a:p>
            <a:pPr lvl="0"/>
            <a:r>
              <a:rPr lang="en-US" dirty="0"/>
              <a:t>Click to Edit Subtitle (optional)</a:t>
            </a:r>
          </a:p>
        </p:txBody>
      </p:sp>
      <p:sp>
        <p:nvSpPr>
          <p:cNvPr id="12" name="Text Placeholder 25"/>
          <p:cNvSpPr>
            <a:spLocks noGrp="1"/>
          </p:cNvSpPr>
          <p:nvPr>
            <p:ph type="body" sz="quarter" idx="20" hasCustomPrompt="1"/>
          </p:nvPr>
        </p:nvSpPr>
        <p:spPr>
          <a:xfrm>
            <a:off x="685800" y="6185356"/>
            <a:ext cx="10826496" cy="215444"/>
          </a:xfrm>
        </p:spPr>
        <p:txBody>
          <a:bodyPr anchor="b">
            <a:spAutoFit/>
          </a:bodyPr>
          <a:lstStyle>
            <a:lvl1pPr marL="0" indent="0" algn="r">
              <a:spcBef>
                <a:spcPts val="0"/>
              </a:spcBef>
              <a:spcAft>
                <a:spcPts val="0"/>
              </a:spcAft>
              <a:buNone/>
              <a:defRPr sz="1400" b="0" i="1" baseline="0">
                <a:solidFill>
                  <a:schemeClr val="tx2"/>
                </a:solidFill>
              </a:defRPr>
            </a:lvl1pPr>
            <a:lvl2pPr marL="0" indent="0" algn="r">
              <a:buNone/>
              <a:defRPr sz="1600"/>
            </a:lvl2pPr>
            <a:lvl3pPr marL="0" indent="0" algn="r">
              <a:buNone/>
              <a:defRPr sz="1600"/>
            </a:lvl3pPr>
            <a:lvl4pPr marL="0" indent="0" algn="r">
              <a:buNone/>
              <a:defRPr sz="1600"/>
            </a:lvl4pPr>
            <a:lvl5pPr marL="0" indent="0" algn="r">
              <a:buNone/>
              <a:defRPr sz="1600"/>
            </a:lvl5pPr>
          </a:lstStyle>
          <a:p>
            <a:pPr lvl="0"/>
            <a:r>
              <a:rPr lang="en-US" dirty="0"/>
              <a:t>Click to Edit Tagline (optional)</a:t>
            </a:r>
          </a:p>
        </p:txBody>
      </p:sp>
      <p:sp>
        <p:nvSpPr>
          <p:cNvPr id="8" name="TextBox 7"/>
          <p:cNvSpPr txBox="1"/>
          <p:nvPr/>
        </p:nvSpPr>
        <p:spPr>
          <a:xfrm>
            <a:off x="11776409" y="1514615"/>
            <a:ext cx="1219201" cy="914400"/>
          </a:xfrm>
          <a:prstGeom prst="rect">
            <a:avLst/>
          </a:prstGeom>
          <a:noFill/>
          <a:effectLst/>
        </p:spPr>
        <p:txBody>
          <a:bodyPr wrap="none" lIns="0" tIns="0" rIns="0" bIns="0" rtlCol="0">
            <a:noAutofit/>
          </a:bodyPr>
          <a:lstStyle/>
          <a:p>
            <a:pPr algn="l" eaLnBrk="0" hangingPunct="0">
              <a:lnSpc>
                <a:spcPts val="1800"/>
              </a:lnSpc>
            </a:pPr>
            <a:endParaRPr lang="en-US" sz="1400" b="1" dirty="0">
              <a:ea typeface="+mn-ea"/>
              <a:cs typeface="+mn-cs"/>
            </a:endParaRPr>
          </a:p>
        </p:txBody>
      </p:sp>
      <p:sp>
        <p:nvSpPr>
          <p:cNvPr id="11"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74F111-1245-FB4C-ACB7-129F68E66232}" type="datetime1">
              <a:rPr lang="en-US" smtClean="0"/>
              <a:t>5/16/2019</a:t>
            </a:fld>
            <a:endParaRPr lang="en-US"/>
          </a:p>
        </p:txBody>
      </p:sp>
      <p:sp>
        <p:nvSpPr>
          <p:cNvPr id="13"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4"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18654739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0C21C6-642C-6F4C-B53C-06F3F35CEF14}" type="datetime1">
              <a:rPr lang="en-US" smtClean="0"/>
              <a:t>5/16/2019</a:t>
            </a:fld>
            <a:endParaRPr lang="en-US"/>
          </a:p>
        </p:txBody>
      </p:sp>
      <p:sp>
        <p:nvSpPr>
          <p:cNvPr id="4"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Graphic (center justifi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0E3BE2-FFFE-0B46-AE5A-CBB4C5FEC6FC}" type="datetime1">
              <a:rPr lang="en-US" smtClean="0"/>
              <a:t>5/16/2019</a:t>
            </a:fld>
            <a:endParaRPr lang="en-US"/>
          </a:p>
        </p:txBody>
      </p:sp>
      <p:sp>
        <p:nvSpPr>
          <p:cNvPr id="4"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61994C-B8B3-A740-949B-C8D716F26A7F}" type="datetime1">
              <a:rPr lang="en-US" smtClean="0"/>
              <a:t>5/16/2019</a:t>
            </a:fld>
            <a:endParaRPr lang="en-US"/>
          </a:p>
        </p:txBody>
      </p:sp>
      <p:sp>
        <p:nvSpPr>
          <p:cNvPr id="3"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4"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Parallelogram 10"/>
          <p:cNvSpPr/>
          <p:nvPr/>
        </p:nvSpPr>
        <p:spPr bwMode="auto">
          <a:xfrm flipV="1">
            <a:off x="8866909" y="0"/>
            <a:ext cx="3325091" cy="6865698"/>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p:nvSpPr>
        <p:spPr bwMode="auto">
          <a:xfrm rot="5400000" flipH="1">
            <a:off x="5083849" y="-5083848"/>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2" name="Parallelogram 10"/>
          <p:cNvSpPr/>
          <p:nvPr/>
        </p:nvSpPr>
        <p:spPr bwMode="auto">
          <a:xfrm rot="16200000" flipH="1" flipV="1">
            <a:off x="5083850" y="-250150"/>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3" name="Text Placeholder 2"/>
          <p:cNvSpPr>
            <a:spLocks noGrp="1"/>
          </p:cNvSpPr>
          <p:nvPr>
            <p:ph type="body" idx="1" hasCustomPrompt="1"/>
          </p:nvPr>
        </p:nvSpPr>
        <p:spPr>
          <a:xfrm>
            <a:off x="914401" y="3512743"/>
            <a:ext cx="8221903"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2732670"/>
            <a:ext cx="8683723" cy="738664"/>
          </a:xfrm>
        </p:spPr>
        <p:txBody>
          <a:bodyPr wrap="square" anchor="b">
            <a:spAutoFit/>
          </a:bodyPr>
          <a:lstStyle>
            <a:lvl1pPr algn="l" defTabSz="457200" rtl="0" eaLnBrk="1" latinLnBrk="0" hangingPunct="1">
              <a:lnSpc>
                <a:spcPct val="100000"/>
              </a:lnSpc>
              <a:spcBef>
                <a:spcPct val="0"/>
              </a:spcBef>
              <a:buNone/>
              <a:defRPr kumimoji="0" lang="en-US" sz="4800" b="1" i="0" kern="1200" cap="none" baseline="0">
                <a:solidFill>
                  <a:schemeClr val="tx1"/>
                </a:solidFill>
                <a:effectLst/>
                <a:latin typeface="+mj-lt"/>
                <a:ea typeface="+mj-ea"/>
                <a:cs typeface="Arial"/>
              </a:defRPr>
            </a:lvl1pPr>
          </a:lstStyle>
          <a:p>
            <a:r>
              <a:rPr kumimoji="0" lang="en-US" dirty="0"/>
              <a:t>Click to Edit Section Title</a:t>
            </a:r>
            <a:endParaRPr lang="en-US" dirty="0"/>
          </a:p>
        </p:txBody>
      </p:sp>
      <p:sp>
        <p:nvSpPr>
          <p:cNvPr id="7"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17F20F-8413-1548-BF61-558511100DB7}" type="datetime1">
              <a:rPr lang="en-US" smtClean="0"/>
              <a:t>5/16/2019</a:t>
            </a:fld>
            <a:endParaRPr lang="en-US"/>
          </a:p>
        </p:txBody>
      </p:sp>
      <p:sp>
        <p:nvSpPr>
          <p:cNvPr id="9"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11"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extLst>
      <p:ext uri="{BB962C8B-B14F-4D97-AF65-F5344CB8AC3E}">
        <p14:creationId xmlns:p14="http://schemas.microsoft.com/office/powerpoint/2010/main" val="2780485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6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2625"/>
            <a:ext cx="10826496" cy="369332"/>
          </a:xfrm>
          <a:prstGeom prst="rect">
            <a:avLst/>
          </a:prstGeom>
          <a:noFill/>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914400" y="1828800"/>
            <a:ext cx="10361957" cy="342900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143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E7E69C-4D79-BB49-9350-1FEE210EB4F7}" type="datetime1">
              <a:rPr lang="en-US" smtClean="0"/>
              <a:t>5/16/2019</a:t>
            </a:fld>
            <a:endParaRPr lang="en-US"/>
          </a:p>
        </p:txBody>
      </p:sp>
      <p:sp>
        <p:nvSpPr>
          <p:cNvPr id="5" name="Footer Placeholder 4"/>
          <p:cNvSpPr>
            <a:spLocks noGrp="1"/>
          </p:cNvSpPr>
          <p:nvPr>
            <p:ph type="ftr" sz="quarter" idx="3"/>
          </p:nvPr>
        </p:nvSpPr>
        <p:spPr>
          <a:xfrm>
            <a:off x="6337300" y="6356350"/>
            <a:ext cx="50673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512296" y="6356350"/>
            <a:ext cx="46380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847EE6-F7C9-3041-A28D-502F5689C8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6800" r:id="rId1"/>
    <p:sldLayoutId id="2147486801" r:id="rId2"/>
    <p:sldLayoutId id="2147486802" r:id="rId3"/>
    <p:sldLayoutId id="2147486803" r:id="rId4"/>
    <p:sldLayoutId id="2147486804" r:id="rId5"/>
    <p:sldLayoutId id="2147486805" r:id="rId6"/>
    <p:sldLayoutId id="2147486806" r:id="rId7"/>
    <p:sldLayoutId id="2147486807" r:id="rId8"/>
    <p:sldLayoutId id="2147486808" r:id="rId9"/>
    <p:sldLayoutId id="2147486809" r:id="rId10"/>
    <p:sldLayoutId id="2147486810" r:id="rId11"/>
    <p:sldLayoutId id="2147486811" r:id="rId12"/>
    <p:sldLayoutId id="2147486812" r:id="rId13"/>
    <p:sldLayoutId id="2147486816" r:id="rId14"/>
    <p:sldLayoutId id="2147486817" r:id="rId15"/>
  </p:sldLayoutIdLst>
  <p:transition spd="med">
    <p:fade/>
  </p:transition>
  <p:hf sldNum="0" hdr="0" ftr="0" dt="0"/>
  <p:txStyles>
    <p:title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menzel@esr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w3.org/TR/UNDERSTANDING-WCAG20/visual-audio-contrast-contras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doc.arcgis.com/en/arcgis-online/share-maps/link-to-items.htm#ESRI_SECTION1_BEB29D2E6835463F8A750E10B325CEE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doc.arcgis.com/en/arcgis-online/create-maps/create-map-apps.htm" TargetMode="External"/><Relationship Id="rId4" Type="http://schemas.openxmlformats.org/officeDocument/2006/relationships/hyperlink" Target="https://doc.arcgis.com/en/arcgis-online/share-maps/embed-maps-groups.htm#ESRI_SECTION1_F3F662EFF5964FF1B0890F025ABBF1E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3.org/TR/UNDERSTANDING-WCAG20/visual-audio-contrast-without-colo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contrast-ratio.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oomphinc.github.io/colorcube/#results-content" TargetMode="External"/><Relationship Id="rId4" Type="http://schemas.openxmlformats.org/officeDocument/2006/relationships/hyperlink" Target="https://chrome.google.com/webstore/detail/axe/lhdoppojpmngadmnindnejefpokejbd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www.deque.com/ax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3.org/TR/UNDERSTANDING-WCAG20/text-equiv-all.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storymaps.arcgis.com/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w3.org/TR/UNDERSTANDING-WCAG20/content-structure-separation-sequence.html" TargetMode="External"/><Relationship Id="rId2" Type="http://schemas.openxmlformats.org/officeDocument/2006/relationships/hyperlink" Target="https://www.w3.org/TR/UNDERSTANDING-WCAG20/navigation-mechanisms-focus-visible.htm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w3.org/TR/UNDERSTANDING-WCAG20/keyboard-operation-trapping.html" TargetMode="External"/><Relationship Id="rId4" Type="http://schemas.openxmlformats.org/officeDocument/2006/relationships/hyperlink" Target="https://www.w3.org/TR/UNDERSTANDING-WCAG20/keyboard-operation-keyboard-operable.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jimmieego.github.io/Web-Accessibility-Best-Practices/images/modal_example.gif" TargetMode="External"/><Relationship Id="rId2" Type="http://schemas.openxmlformats.org/officeDocument/2006/relationships/hyperlink" Target="https://jimmieego.github.io/Web-Accessibility-Best-Practices/demos/focus_and_tab_order/index.html" TargetMode="Externa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developers.arcgis.com/javascript/latest/api-reference/esri-views-MapView.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jimmieego.github.io/Web-Accessibility-Best-Practices/images/a11y-map-demo.mp4"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flic.kr/p/4UoQT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esri.com/arcgis-blog/products/story-maps/sharing-collaboration/improve-accessibility-of-your-story-map-journal-by-adding-alternative-text/" TargetMode="External"/><Relationship Id="rId2" Type="http://schemas.openxmlformats.org/officeDocument/2006/relationships/hyperlink" Target="https://community.esri.com/groups/accessibility"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esri.com/arcgis-blog/products/story-maps/sharing-collaboration/new-accessibility-features-in-story-map-journa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McXvs3x2-6E&amp;list=PLaPDDLTCmy4Y0GMTl0O4V6LF3EmxIAivv&amp;index=160&amp;t=0s" TargetMode="External"/><Relationship Id="rId2" Type="http://schemas.openxmlformats.org/officeDocument/2006/relationships/hyperlink" Target="https://www.youtube.com/watch?v=K4ZYeCS5uXU&amp;feature=youtu.be"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youtube.com/watch?time_continue=1&amp;v=tn2ffp6z9Gw" TargetMode="External"/><Relationship Id="rId4" Type="http://schemas.openxmlformats.org/officeDocument/2006/relationships/hyperlink" Target="https://www.youtube.com/watch?v=HJlIdCs5Z54&amp;list=PLaPDDLTCmy4Y0GMTl0O4V6LF3EmxIAivv&amp;index=122&amp;t=0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eveloper.mozilla.org/en-US/docs/Web/Accessibility" TargetMode="External"/><Relationship Id="rId7" Type="http://schemas.openxmlformats.org/officeDocument/2006/relationships/image" Target="../media/image1.png"/><Relationship Id="rId2" Type="http://schemas.openxmlformats.org/officeDocument/2006/relationships/hyperlink" Target="https://a11yproject.com/" TargetMode="External"/><Relationship Id="rId1" Type="http://schemas.openxmlformats.org/officeDocument/2006/relationships/slideLayout" Target="../slideLayouts/slideLayout2.xml"/><Relationship Id="rId6" Type="http://schemas.openxmlformats.org/officeDocument/2006/relationships/hyperlink" Target="https://www.epa.gov/web-policies-and-procedures/story-maps-guidance" TargetMode="External"/><Relationship Id="rId5" Type="http://schemas.openxmlformats.org/officeDocument/2006/relationships/hyperlink" Target="https://developers.google.com/web/fundamentals/accessibility/" TargetMode="External"/><Relationship Id="rId4" Type="http://schemas.openxmlformats.org/officeDocument/2006/relationships/hyperlink" Target="https://www.microsoft.com/desig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4syllables.com.au/articles/text-alternatives-images-examples/" TargetMode="External"/><Relationship Id="rId2" Type="http://schemas.openxmlformats.org/officeDocument/2006/relationships/hyperlink" Target="https://webaim.org/techniques/alttext/"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4syllables.com.au/articles/text-alternatives-images-captions/"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contrast-ratio.com/" TargetMode="External"/><Relationship Id="rId7" Type="http://schemas.openxmlformats.org/officeDocument/2006/relationships/hyperlink" Target="https://colororacle.org/"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colorbrewer2.org/" TargetMode="External"/><Relationship Id="rId5" Type="http://schemas.openxmlformats.org/officeDocument/2006/relationships/hyperlink" Target="https://chrome.google.com/webstore/detail/wcag-luminosity-contrast/lllpnmpooomecmbmijbmbikaacgfdagi?hl=en" TargetMode="External"/><Relationship Id="rId4" Type="http://schemas.openxmlformats.org/officeDocument/2006/relationships/hyperlink" Target="https://webaim.org/resources/contrastchecker/"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68813" y="464923"/>
            <a:ext cx="8525773" cy="3363671"/>
          </a:xfrm>
        </p:spPr>
        <p:txBody>
          <a:bodyPr/>
          <a:lstStyle/>
          <a:p>
            <a:r>
              <a:rPr lang="en-US" sz="2600" b="0" dirty="0"/>
              <a:t>DOI Section 508 Outreach Event</a:t>
            </a:r>
            <a:br>
              <a:rPr lang="en-US" sz="2600" b="0" dirty="0"/>
            </a:br>
            <a:r>
              <a:rPr lang="en-US" sz="2600" b="0" i="1" dirty="0"/>
              <a:t>Integrating Accessibility into Information and Communication Technology</a:t>
            </a:r>
            <a:br>
              <a:rPr lang="en-US" dirty="0"/>
            </a:br>
            <a:br>
              <a:rPr lang="en-US" b="0" dirty="0"/>
            </a:br>
            <a:r>
              <a:rPr lang="en-US" dirty="0"/>
              <a:t>Improving Accessibility with </a:t>
            </a:r>
            <a:br>
              <a:rPr lang="en-US" dirty="0"/>
            </a:br>
            <a:r>
              <a:rPr lang="en-US" dirty="0"/>
              <a:t>ArcGIS Online Web Apps</a:t>
            </a:r>
          </a:p>
        </p:txBody>
      </p:sp>
      <p:sp>
        <p:nvSpPr>
          <p:cNvPr id="5" name="Subtitle 4"/>
          <p:cNvSpPr>
            <a:spLocks noGrp="1"/>
          </p:cNvSpPr>
          <p:nvPr>
            <p:ph type="subTitle" idx="1"/>
          </p:nvPr>
        </p:nvSpPr>
        <p:spPr>
          <a:xfrm>
            <a:off x="1764499" y="4453789"/>
            <a:ext cx="8534401" cy="2404211"/>
          </a:xfrm>
        </p:spPr>
        <p:txBody>
          <a:bodyPr/>
          <a:lstStyle/>
          <a:p>
            <a:r>
              <a:rPr lang="en-US" sz="2200" dirty="0"/>
              <a:t>Charmel Menzel</a:t>
            </a:r>
          </a:p>
          <a:p>
            <a:r>
              <a:rPr lang="en-US" sz="2200" dirty="0"/>
              <a:t>Esri GIS Solution Engineer</a:t>
            </a:r>
          </a:p>
          <a:p>
            <a:r>
              <a:rPr lang="en-US" sz="2200" dirty="0">
                <a:hlinkClick r:id="rId3"/>
              </a:rPr>
              <a:t>cmenzel@esri.com</a:t>
            </a:r>
            <a:endParaRPr lang="en-US" sz="2200" dirty="0"/>
          </a:p>
          <a:p>
            <a:r>
              <a:rPr lang="en-US" sz="2200" dirty="0"/>
              <a:t>May 16, 2019</a:t>
            </a:r>
          </a:p>
          <a:p>
            <a:endParaRPr lang="en-US" sz="2200" dirty="0"/>
          </a:p>
        </p:txBody>
      </p:sp>
    </p:spTree>
    <p:extLst>
      <p:ext uri="{BB962C8B-B14F-4D97-AF65-F5344CB8AC3E}">
        <p14:creationId xmlns:p14="http://schemas.microsoft.com/office/powerpoint/2010/main" val="23530081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001F-A6FA-47FD-95C9-72CC47DE6433}"/>
              </a:ext>
            </a:extLst>
          </p:cNvPr>
          <p:cNvSpPr>
            <a:spLocks noGrp="1"/>
          </p:cNvSpPr>
          <p:nvPr>
            <p:ph type="title"/>
          </p:nvPr>
        </p:nvSpPr>
        <p:spPr/>
        <p:txBody>
          <a:bodyPr/>
          <a:lstStyle/>
          <a:p>
            <a:r>
              <a:rPr lang="en-US" dirty="0"/>
              <a:t>What is Esri doing to improve accessibility? (continued)</a:t>
            </a:r>
          </a:p>
        </p:txBody>
      </p:sp>
      <p:sp>
        <p:nvSpPr>
          <p:cNvPr id="3" name="Content Placeholder 2">
            <a:extLst>
              <a:ext uri="{FF2B5EF4-FFF2-40B4-BE49-F238E27FC236}">
                <a16:creationId xmlns:a16="http://schemas.microsoft.com/office/drawing/2014/main" id="{7D93B0FD-6FC7-47D1-8E66-435CF8925FC4}"/>
              </a:ext>
            </a:extLst>
          </p:cNvPr>
          <p:cNvSpPr>
            <a:spLocks noGrp="1"/>
          </p:cNvSpPr>
          <p:nvPr>
            <p:ph sz="quarter" idx="10"/>
          </p:nvPr>
        </p:nvSpPr>
        <p:spPr>
          <a:xfrm>
            <a:off x="798990" y="1571347"/>
            <a:ext cx="10369296" cy="3429000"/>
          </a:xfrm>
        </p:spPr>
        <p:txBody>
          <a:bodyPr/>
          <a:lstStyle/>
          <a:p>
            <a:pPr>
              <a:lnSpc>
                <a:spcPct val="150000"/>
              </a:lnSpc>
            </a:pPr>
            <a:r>
              <a:rPr lang="en-US" sz="2200" dirty="0"/>
              <a:t>Fixing accessibility issues</a:t>
            </a:r>
          </a:p>
          <a:p>
            <a:pPr>
              <a:lnSpc>
                <a:spcPct val="150000"/>
              </a:lnSpc>
            </a:pPr>
            <a:r>
              <a:rPr lang="en-US" sz="2200" dirty="0"/>
              <a:t>Adding accessibility into new features</a:t>
            </a:r>
          </a:p>
          <a:p>
            <a:pPr>
              <a:lnSpc>
                <a:spcPct val="150000"/>
              </a:lnSpc>
            </a:pPr>
            <a:r>
              <a:rPr lang="en-US" sz="2200" dirty="0"/>
              <a:t>Sharing knowledge and best practices</a:t>
            </a:r>
          </a:p>
        </p:txBody>
      </p:sp>
      <p:pic>
        <p:nvPicPr>
          <p:cNvPr id="4" name="Picture 3">
            <a:extLst>
              <a:ext uri="{FF2B5EF4-FFF2-40B4-BE49-F238E27FC236}">
                <a16:creationId xmlns:a16="http://schemas.microsoft.com/office/drawing/2014/main" id="{E5752414-529E-4752-A36B-ACEDECA081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45845" y="1352935"/>
            <a:ext cx="4248929" cy="4927108"/>
          </a:xfrm>
          <a:prstGeom prst="rect">
            <a:avLst/>
          </a:prstGeom>
        </p:spPr>
      </p:pic>
      <p:pic>
        <p:nvPicPr>
          <p:cNvPr id="5" name="Picture 4">
            <a:extLst>
              <a:ext uri="{FF2B5EF4-FFF2-40B4-BE49-F238E27FC236}">
                <a16:creationId xmlns:a16="http://schemas.microsoft.com/office/drawing/2014/main" id="{84104622-0561-4A8B-A417-A6189CCDE5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66811290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E34983-D2BF-4D43-BE26-6C960DEADD1D}"/>
              </a:ext>
            </a:extLst>
          </p:cNvPr>
          <p:cNvSpPr>
            <a:spLocks noGrp="1"/>
          </p:cNvSpPr>
          <p:nvPr>
            <p:ph type="title"/>
          </p:nvPr>
        </p:nvSpPr>
        <p:spPr/>
        <p:txBody>
          <a:bodyPr/>
          <a:lstStyle/>
          <a:p>
            <a:r>
              <a:rPr lang="en-US" dirty="0"/>
              <a:t>Color and Color Contrast</a:t>
            </a:r>
          </a:p>
        </p:txBody>
      </p:sp>
      <p:pic>
        <p:nvPicPr>
          <p:cNvPr id="4" name="Picture 3">
            <a:extLst>
              <a:ext uri="{FF2B5EF4-FFF2-40B4-BE49-F238E27FC236}">
                <a16:creationId xmlns:a16="http://schemas.microsoft.com/office/drawing/2014/main" id="{7F901057-1AC2-480C-8BB7-C065310BCAA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85878630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8419-3F0E-4EFE-A820-549701C29804}"/>
              </a:ext>
            </a:extLst>
          </p:cNvPr>
          <p:cNvSpPr>
            <a:spLocks noGrp="1"/>
          </p:cNvSpPr>
          <p:nvPr>
            <p:ph type="title"/>
          </p:nvPr>
        </p:nvSpPr>
        <p:spPr/>
        <p:txBody>
          <a:bodyPr/>
          <a:lstStyle/>
          <a:p>
            <a:r>
              <a:rPr lang="en-US" dirty="0"/>
              <a:t>Color Contrast</a:t>
            </a:r>
          </a:p>
        </p:txBody>
      </p:sp>
      <p:sp>
        <p:nvSpPr>
          <p:cNvPr id="3" name="Content Placeholder 2">
            <a:extLst>
              <a:ext uri="{FF2B5EF4-FFF2-40B4-BE49-F238E27FC236}">
                <a16:creationId xmlns:a16="http://schemas.microsoft.com/office/drawing/2014/main" id="{DE056D93-0077-4332-BD11-E2DFFEE48323}"/>
              </a:ext>
            </a:extLst>
          </p:cNvPr>
          <p:cNvSpPr>
            <a:spLocks noGrp="1"/>
          </p:cNvSpPr>
          <p:nvPr>
            <p:ph sz="quarter" idx="10"/>
          </p:nvPr>
        </p:nvSpPr>
        <p:spPr>
          <a:xfrm>
            <a:off x="685800" y="1189397"/>
            <a:ext cx="10369296" cy="5118410"/>
          </a:xfrm>
        </p:spPr>
        <p:txBody>
          <a:bodyPr/>
          <a:lstStyle/>
          <a:p>
            <a:pPr>
              <a:lnSpc>
                <a:spcPct val="150000"/>
              </a:lnSpc>
            </a:pPr>
            <a:r>
              <a:rPr lang="en-US" sz="2200" dirty="0"/>
              <a:t>WCAG 2.0 to meet Minimum Level AA (</a:t>
            </a:r>
            <a:r>
              <a:rPr lang="en-US" sz="2200" dirty="0">
                <a:hlinkClick r:id="rId3">
                  <a:extLst>
                    <a:ext uri="{A12FA001-AC4F-418D-AE19-62706E023703}">
                      <ahyp:hlinkClr xmlns:ahyp="http://schemas.microsoft.com/office/drawing/2018/hyperlinkcolor" val="tx"/>
                    </a:ext>
                  </a:extLst>
                </a:hlinkClick>
              </a:rPr>
              <a:t>WCAG 1.4.3</a:t>
            </a:r>
            <a:r>
              <a:rPr lang="en-US" sz="2200" dirty="0"/>
              <a:t>) </a:t>
            </a:r>
          </a:p>
          <a:p>
            <a:pPr lvl="1">
              <a:lnSpc>
                <a:spcPct val="150000"/>
              </a:lnSpc>
              <a:spcAft>
                <a:spcPts val="1800"/>
              </a:spcAft>
            </a:pPr>
            <a:r>
              <a:rPr lang="en-US" sz="2200" dirty="0"/>
              <a:t>Text and images of text need contrast ratio of at least 4.5:1</a:t>
            </a:r>
          </a:p>
          <a:p>
            <a:pPr lvl="1">
              <a:spcAft>
                <a:spcPts val="1800"/>
              </a:spcAft>
            </a:pPr>
            <a:r>
              <a:rPr lang="en-US" sz="2200" dirty="0"/>
              <a:t>Large text and images of large-scale text need contrast ratio of at least 3:1</a:t>
            </a:r>
          </a:p>
          <a:p>
            <a:pPr lvl="1">
              <a:spcAft>
                <a:spcPts val="1800"/>
              </a:spcAft>
            </a:pPr>
            <a:r>
              <a:rPr lang="en-US" sz="2200" dirty="0"/>
              <a:t>Incidental: Text or images of text that are part of an inactive user interface component, that are pure decoration, that are not visible to anyone, or that are part of a picture that contains significant other visual content, have no contrast requirement.</a:t>
            </a:r>
          </a:p>
          <a:p>
            <a:pPr lvl="1">
              <a:spcAft>
                <a:spcPts val="1800"/>
              </a:spcAft>
            </a:pPr>
            <a:r>
              <a:rPr lang="en-US" sz="2200" dirty="0"/>
              <a:t>Logotypes: Text that is part of a logo or brand name has no minimum contrast requirement.</a:t>
            </a:r>
          </a:p>
        </p:txBody>
      </p:sp>
      <p:pic>
        <p:nvPicPr>
          <p:cNvPr id="4" name="Picture 3">
            <a:extLst>
              <a:ext uri="{FF2B5EF4-FFF2-40B4-BE49-F238E27FC236}">
                <a16:creationId xmlns:a16="http://schemas.microsoft.com/office/drawing/2014/main" id="{C58B71C9-2B07-47DB-ABDF-79FCA934834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50084746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9650-977F-4449-B09B-1C94E03B7637}"/>
              </a:ext>
            </a:extLst>
          </p:cNvPr>
          <p:cNvSpPr>
            <a:spLocks noGrp="1"/>
          </p:cNvSpPr>
          <p:nvPr>
            <p:ph type="title"/>
          </p:nvPr>
        </p:nvSpPr>
        <p:spPr/>
        <p:txBody>
          <a:bodyPr/>
          <a:lstStyle/>
          <a:p>
            <a:r>
              <a:rPr lang="en-US" dirty="0">
                <a:solidFill>
                  <a:schemeClr val="bg1"/>
                </a:solidFill>
              </a:rPr>
              <a:t>White Text on Colored Background</a:t>
            </a:r>
          </a:p>
        </p:txBody>
      </p:sp>
      <p:grpSp>
        <p:nvGrpSpPr>
          <p:cNvPr id="4" name="Group 3">
            <a:extLst>
              <a:ext uri="{FF2B5EF4-FFF2-40B4-BE49-F238E27FC236}">
                <a16:creationId xmlns:a16="http://schemas.microsoft.com/office/drawing/2014/main" id="{25D1000C-DEE2-4C63-AA23-6BC3447E6CA2}"/>
              </a:ext>
              <a:ext uri="{C183D7F6-B498-43B3-948B-1728B52AA6E4}">
                <adec:decorative xmlns:adec="http://schemas.microsoft.com/office/drawing/2017/decorative" val="1"/>
              </a:ext>
            </a:extLst>
          </p:cNvPr>
          <p:cNvGrpSpPr/>
          <p:nvPr/>
        </p:nvGrpSpPr>
        <p:grpSpPr>
          <a:xfrm>
            <a:off x="1005426" y="1851877"/>
            <a:ext cx="4440528" cy="3806530"/>
            <a:chOff x="1005426" y="2103648"/>
            <a:chExt cx="4440528" cy="3636961"/>
          </a:xfrm>
        </p:grpSpPr>
        <p:pic>
          <p:nvPicPr>
            <p:cNvPr id="3074" name="Picture 2" descr="3 examples of white text on light green, light yellow and light red.  ">
              <a:extLst>
                <a:ext uri="{FF2B5EF4-FFF2-40B4-BE49-F238E27FC236}">
                  <a16:creationId xmlns:a16="http://schemas.microsoft.com/office/drawing/2014/main" id="{16A676BD-3929-4BB4-A65F-C76E50F8A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904" y="2103648"/>
              <a:ext cx="4029572" cy="1962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8F2442-011C-480C-A37C-331A9874EDF8}"/>
                </a:ext>
              </a:extLst>
            </p:cNvPr>
            <p:cNvSpPr txBox="1"/>
            <p:nvPr/>
          </p:nvSpPr>
          <p:spPr>
            <a:xfrm>
              <a:off x="1005426" y="4615024"/>
              <a:ext cx="4440528" cy="1125585"/>
            </a:xfrm>
            <a:prstGeom prst="rect">
              <a:avLst/>
            </a:prstGeom>
            <a:noFill/>
            <a:effectLst/>
          </p:spPr>
          <p:txBody>
            <a:bodyPr wrap="square" lIns="0" tIns="0" rIns="0" bIns="0" rtlCol="0">
              <a:noAutofit/>
            </a:bodyPr>
            <a:lstStyle/>
            <a:p>
              <a:pPr algn="ctr" eaLnBrk="0" hangingPunct="0"/>
              <a:r>
                <a:rPr lang="en-US" sz="2200" b="1" dirty="0">
                  <a:solidFill>
                    <a:schemeClr val="bg1"/>
                  </a:solidFill>
                  <a:ea typeface="+mn-ea"/>
                  <a:cs typeface="+mn-cs"/>
                </a:rPr>
                <a:t>Light Colored Background with White Text Fails </a:t>
              </a:r>
            </a:p>
            <a:p>
              <a:pPr algn="ctr" eaLnBrk="0" hangingPunct="0"/>
              <a:r>
                <a:rPr lang="en-US" sz="2200" b="1" dirty="0">
                  <a:solidFill>
                    <a:schemeClr val="bg1"/>
                  </a:solidFill>
                  <a:ea typeface="+mn-ea"/>
                  <a:cs typeface="+mn-cs"/>
                </a:rPr>
                <a:t>4.5 </a:t>
              </a:r>
              <a:r>
                <a:rPr lang="en-US" sz="2200" b="1" dirty="0">
                  <a:solidFill>
                    <a:schemeClr val="bg1"/>
                  </a:solidFill>
                </a:rPr>
                <a:t>c</a:t>
              </a:r>
              <a:r>
                <a:rPr lang="en-US" sz="2200" b="1" dirty="0">
                  <a:solidFill>
                    <a:schemeClr val="bg1"/>
                  </a:solidFill>
                  <a:ea typeface="+mn-ea"/>
                  <a:cs typeface="+mn-cs"/>
                </a:rPr>
                <a:t>ontrast ratio</a:t>
              </a:r>
            </a:p>
          </p:txBody>
        </p:sp>
      </p:grpSp>
      <p:grpSp>
        <p:nvGrpSpPr>
          <p:cNvPr id="5" name="Group 4">
            <a:extLst>
              <a:ext uri="{FF2B5EF4-FFF2-40B4-BE49-F238E27FC236}">
                <a16:creationId xmlns:a16="http://schemas.microsoft.com/office/drawing/2014/main" id="{5FFC4B9F-CC1D-478F-85D7-51601B111380}"/>
              </a:ext>
              <a:ext uri="{C183D7F6-B498-43B3-948B-1728B52AA6E4}">
                <adec:decorative xmlns:adec="http://schemas.microsoft.com/office/drawing/2017/decorative" val="1"/>
              </a:ext>
            </a:extLst>
          </p:cNvPr>
          <p:cNvGrpSpPr/>
          <p:nvPr/>
        </p:nvGrpSpPr>
        <p:grpSpPr>
          <a:xfrm>
            <a:off x="6973988" y="1851877"/>
            <a:ext cx="4440528" cy="3726327"/>
            <a:chOff x="6973988" y="2194969"/>
            <a:chExt cx="4440528" cy="3726327"/>
          </a:xfrm>
        </p:grpSpPr>
        <p:pic>
          <p:nvPicPr>
            <p:cNvPr id="3076" name="Picture 4" descr="3 examples of white text on dark green, dark brown and dark red. ">
              <a:extLst>
                <a:ext uri="{FF2B5EF4-FFF2-40B4-BE49-F238E27FC236}">
                  <a16:creationId xmlns:a16="http://schemas.microsoft.com/office/drawing/2014/main" id="{19B3A601-209E-4A54-9CA2-3EEC0FB86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576" y="2194969"/>
              <a:ext cx="4029572" cy="19741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4589DE-F11C-43D8-B3D3-BBC08AD4640C}"/>
                </a:ext>
              </a:extLst>
            </p:cNvPr>
            <p:cNvSpPr txBox="1"/>
            <p:nvPr/>
          </p:nvSpPr>
          <p:spPr>
            <a:xfrm>
              <a:off x="6973988" y="4743233"/>
              <a:ext cx="4440528" cy="1178063"/>
            </a:xfrm>
            <a:prstGeom prst="rect">
              <a:avLst/>
            </a:prstGeom>
            <a:noFill/>
            <a:effectLst/>
          </p:spPr>
          <p:txBody>
            <a:bodyPr wrap="square" lIns="0" tIns="0" rIns="0" bIns="0" rtlCol="0">
              <a:noAutofit/>
            </a:bodyPr>
            <a:lstStyle/>
            <a:p>
              <a:pPr algn="ctr" eaLnBrk="0" hangingPunct="0"/>
              <a:r>
                <a:rPr lang="en-US" sz="2200" b="1" dirty="0">
                  <a:solidFill>
                    <a:schemeClr val="bg1"/>
                  </a:solidFill>
                  <a:ea typeface="+mn-ea"/>
                  <a:cs typeface="+mn-cs"/>
                </a:rPr>
                <a:t>Dark Colored Background with White Text Meets </a:t>
              </a:r>
            </a:p>
            <a:p>
              <a:pPr algn="ctr" eaLnBrk="0" hangingPunct="0"/>
              <a:r>
                <a:rPr lang="en-US" sz="2200" b="1" dirty="0">
                  <a:solidFill>
                    <a:schemeClr val="bg1"/>
                  </a:solidFill>
                  <a:ea typeface="+mn-ea"/>
                  <a:cs typeface="+mn-cs"/>
                </a:rPr>
                <a:t>4.5 </a:t>
              </a:r>
              <a:r>
                <a:rPr lang="en-US" sz="2200" b="1" dirty="0">
                  <a:solidFill>
                    <a:schemeClr val="bg1"/>
                  </a:solidFill>
                </a:rPr>
                <a:t>c</a:t>
              </a:r>
              <a:r>
                <a:rPr lang="en-US" sz="2200" b="1" dirty="0">
                  <a:solidFill>
                    <a:schemeClr val="bg1"/>
                  </a:solidFill>
                  <a:ea typeface="+mn-ea"/>
                  <a:cs typeface="+mn-cs"/>
                </a:rPr>
                <a:t>ontrast ratio</a:t>
              </a:r>
            </a:p>
          </p:txBody>
        </p:sp>
      </p:grpSp>
    </p:spTree>
    <p:extLst>
      <p:ext uri="{BB962C8B-B14F-4D97-AF65-F5344CB8AC3E}">
        <p14:creationId xmlns:p14="http://schemas.microsoft.com/office/powerpoint/2010/main" val="228487098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7890-D90E-436A-8D8F-7FEAF470D113}"/>
              </a:ext>
            </a:extLst>
          </p:cNvPr>
          <p:cNvSpPr>
            <a:spLocks noGrp="1"/>
          </p:cNvSpPr>
          <p:nvPr>
            <p:ph type="title"/>
          </p:nvPr>
        </p:nvSpPr>
        <p:spPr/>
        <p:txBody>
          <a:bodyPr/>
          <a:lstStyle/>
          <a:p>
            <a:r>
              <a:rPr lang="en-US" dirty="0">
                <a:solidFill>
                  <a:schemeClr val="bg1"/>
                </a:solidFill>
              </a:rPr>
              <a:t>Flip the Color Contrast</a:t>
            </a:r>
          </a:p>
        </p:txBody>
      </p:sp>
      <p:grpSp>
        <p:nvGrpSpPr>
          <p:cNvPr id="4" name="Group 3">
            <a:extLst>
              <a:ext uri="{FF2B5EF4-FFF2-40B4-BE49-F238E27FC236}">
                <a16:creationId xmlns:a16="http://schemas.microsoft.com/office/drawing/2014/main" id="{5D23BB61-10DC-49D7-A0F3-D8B269418219}"/>
              </a:ext>
              <a:ext uri="{C183D7F6-B498-43B3-948B-1728B52AA6E4}">
                <adec:decorative xmlns:adec="http://schemas.microsoft.com/office/drawing/2017/decorative" val="1"/>
              </a:ext>
            </a:extLst>
          </p:cNvPr>
          <p:cNvGrpSpPr/>
          <p:nvPr/>
        </p:nvGrpSpPr>
        <p:grpSpPr>
          <a:xfrm>
            <a:off x="2557346" y="1723991"/>
            <a:ext cx="6096000" cy="3620351"/>
            <a:chOff x="2557346" y="1929731"/>
            <a:chExt cx="6096000" cy="3620351"/>
          </a:xfrm>
        </p:grpSpPr>
        <p:pic>
          <p:nvPicPr>
            <p:cNvPr id="4098" name="Picture 2" descr="3 examples of black text on light green, light yellow and light red. ">
              <a:extLst>
                <a:ext uri="{FF2B5EF4-FFF2-40B4-BE49-F238E27FC236}">
                  <a16:creationId xmlns:a16="http://schemas.microsoft.com/office/drawing/2014/main" id="{DD07EBF7-967A-4FBF-8BE7-D3A497EE5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863" y="1929731"/>
              <a:ext cx="4158966" cy="19317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EDEF80-64FF-46B8-9768-79FB2972E75E}"/>
                </a:ext>
              </a:extLst>
            </p:cNvPr>
            <p:cNvSpPr/>
            <p:nvPr/>
          </p:nvSpPr>
          <p:spPr>
            <a:xfrm>
              <a:off x="2557346" y="4442086"/>
              <a:ext cx="6096000" cy="1107996"/>
            </a:xfrm>
            <a:prstGeom prst="rect">
              <a:avLst/>
            </a:prstGeom>
          </p:spPr>
          <p:txBody>
            <a:bodyPr>
              <a:spAutoFit/>
            </a:bodyPr>
            <a:lstStyle/>
            <a:p>
              <a:pPr lvl="0" algn="ctr" eaLnBrk="0" hangingPunct="0"/>
              <a:r>
                <a:rPr lang="en-US" sz="2200" b="1" dirty="0">
                  <a:solidFill>
                    <a:prstClr val="black"/>
                  </a:solidFill>
                </a:rPr>
                <a:t>Light Colored Background </a:t>
              </a:r>
            </a:p>
            <a:p>
              <a:pPr lvl="0" algn="ctr" eaLnBrk="0" hangingPunct="0"/>
              <a:r>
                <a:rPr lang="en-US" sz="2200" b="1" dirty="0">
                  <a:solidFill>
                    <a:prstClr val="black"/>
                  </a:solidFill>
                </a:rPr>
                <a:t>With Dark Text Meets</a:t>
              </a:r>
            </a:p>
            <a:p>
              <a:pPr lvl="0" algn="ctr" eaLnBrk="0" hangingPunct="0"/>
              <a:r>
                <a:rPr lang="en-US" sz="2200" b="1" dirty="0">
                  <a:solidFill>
                    <a:prstClr val="black"/>
                  </a:solidFill>
                </a:rPr>
                <a:t>4.5 contrast ratio</a:t>
              </a:r>
            </a:p>
          </p:txBody>
        </p:sp>
      </p:grpSp>
    </p:spTree>
    <p:extLst>
      <p:ext uri="{BB962C8B-B14F-4D97-AF65-F5344CB8AC3E}">
        <p14:creationId xmlns:p14="http://schemas.microsoft.com/office/powerpoint/2010/main" val="421930386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32670"/>
            <a:ext cx="8683723" cy="738664"/>
          </a:xfrm>
        </p:spPr>
        <p:txBody>
          <a:bodyPr/>
          <a:lstStyle/>
          <a:p>
            <a:r>
              <a:rPr lang="en-US" dirty="0"/>
              <a:t>ArcGIS Online Map Viewer</a:t>
            </a:r>
          </a:p>
        </p:txBody>
      </p:sp>
      <p:pic>
        <p:nvPicPr>
          <p:cNvPr id="4" name="Picture 3">
            <a:extLst>
              <a:ext uri="{FF2B5EF4-FFF2-40B4-BE49-F238E27FC236}">
                <a16:creationId xmlns:a16="http://schemas.microsoft.com/office/drawing/2014/main" id="{57B18B63-0BE2-4A2E-BBC6-CF51D397A78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65209386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AE44-D790-4E26-B7A3-BCF8E8E71966}"/>
              </a:ext>
            </a:extLst>
          </p:cNvPr>
          <p:cNvSpPr>
            <a:spLocks noGrp="1"/>
          </p:cNvSpPr>
          <p:nvPr>
            <p:ph type="title"/>
          </p:nvPr>
        </p:nvSpPr>
        <p:spPr>
          <a:xfrm>
            <a:off x="685800" y="497959"/>
            <a:ext cx="10826496" cy="369332"/>
          </a:xfrm>
        </p:spPr>
        <p:txBody>
          <a:bodyPr/>
          <a:lstStyle/>
          <a:p>
            <a:r>
              <a:rPr lang="en-US" dirty="0"/>
              <a:t>What is the Map Viewer?</a:t>
            </a:r>
          </a:p>
        </p:txBody>
      </p:sp>
      <p:sp>
        <p:nvSpPr>
          <p:cNvPr id="4" name="Content Placeholder 3">
            <a:extLst>
              <a:ext uri="{FF2B5EF4-FFF2-40B4-BE49-F238E27FC236}">
                <a16:creationId xmlns:a16="http://schemas.microsoft.com/office/drawing/2014/main" id="{B8005CE9-DC1C-4603-AE8E-41D34F46B9BC}"/>
              </a:ext>
            </a:extLst>
          </p:cNvPr>
          <p:cNvSpPr>
            <a:spLocks noGrp="1"/>
          </p:cNvSpPr>
          <p:nvPr>
            <p:ph sz="quarter" idx="10"/>
          </p:nvPr>
        </p:nvSpPr>
        <p:spPr>
          <a:xfrm>
            <a:off x="911352" y="1179981"/>
            <a:ext cx="10369296" cy="5234887"/>
          </a:xfrm>
        </p:spPr>
        <p:txBody>
          <a:bodyPr/>
          <a:lstStyle/>
          <a:p>
            <a:r>
              <a:rPr lang="en-US" sz="2200" dirty="0"/>
              <a:t>Create 2D maps </a:t>
            </a:r>
          </a:p>
          <a:p>
            <a:r>
              <a:rPr lang="en-US" sz="2200" dirty="0"/>
              <a:t>Contains</a:t>
            </a:r>
          </a:p>
          <a:p>
            <a:pPr lvl="1"/>
            <a:r>
              <a:rPr lang="en-US" sz="2200" dirty="0"/>
              <a:t>Base map</a:t>
            </a:r>
          </a:p>
          <a:p>
            <a:pPr lvl="1"/>
            <a:r>
              <a:rPr lang="en-US" sz="2200" dirty="0"/>
              <a:t>Set of data layers</a:t>
            </a:r>
          </a:p>
          <a:p>
            <a:r>
              <a:rPr lang="en-US" sz="2200" dirty="0"/>
              <a:t>Edit Data</a:t>
            </a:r>
          </a:p>
          <a:p>
            <a:r>
              <a:rPr lang="en-US" sz="2200" dirty="0"/>
              <a:t>Perform Analyses</a:t>
            </a:r>
          </a:p>
          <a:p>
            <a:r>
              <a:rPr lang="en-US" sz="2200" dirty="0"/>
              <a:t>Sharing Options</a:t>
            </a:r>
          </a:p>
          <a:p>
            <a:pPr lvl="1"/>
            <a:r>
              <a:rPr lang="en-US" sz="2200" dirty="0">
                <a:hlinkClick r:id="rId3">
                  <a:extLst>
                    <a:ext uri="{A12FA001-AC4F-418D-AE19-62706E023703}">
                      <ahyp:hlinkClr xmlns:ahyp="http://schemas.microsoft.com/office/drawing/2018/hyperlinkcolor" val="tx"/>
                    </a:ext>
                  </a:extLst>
                </a:hlinkClick>
              </a:rPr>
              <a:t>Copy the short URL</a:t>
            </a:r>
            <a:r>
              <a:rPr lang="en-US" sz="2200" dirty="0"/>
              <a:t> and paste it into an email, blog, or website</a:t>
            </a:r>
          </a:p>
          <a:p>
            <a:pPr lvl="1"/>
            <a:r>
              <a:rPr lang="en-US" sz="2200" dirty="0">
                <a:hlinkClick r:id="rId4">
                  <a:extLst>
                    <a:ext uri="{A12FA001-AC4F-418D-AE19-62706E023703}">
                      <ahyp:hlinkClr xmlns:ahyp="http://schemas.microsoft.com/office/drawing/2018/hyperlinkcolor" val="tx"/>
                    </a:ext>
                  </a:extLst>
                </a:hlinkClick>
              </a:rPr>
              <a:t>Embed the map</a:t>
            </a:r>
            <a:r>
              <a:rPr lang="en-US" sz="2200" dirty="0"/>
              <a:t> in a website</a:t>
            </a:r>
          </a:p>
          <a:p>
            <a:pPr lvl="1"/>
            <a:r>
              <a:rPr lang="en-US" sz="2200" dirty="0">
                <a:hlinkClick r:id="rId5">
                  <a:extLst>
                    <a:ext uri="{A12FA001-AC4F-418D-AE19-62706E023703}">
                      <ahyp:hlinkClr xmlns:ahyp="http://schemas.microsoft.com/office/drawing/2018/hyperlinkcolor" val="tx"/>
                    </a:ext>
                  </a:extLst>
                </a:hlinkClick>
              </a:rPr>
              <a:t>Create an app</a:t>
            </a:r>
            <a:endParaRPr lang="en-US" sz="2200" dirty="0"/>
          </a:p>
          <a:p>
            <a:pPr lvl="1"/>
            <a:r>
              <a:rPr lang="en-US" sz="2200" dirty="0"/>
              <a:t>Click the Facebook and Twitter buttons in the Share pop-up.</a:t>
            </a:r>
          </a:p>
          <a:p>
            <a:r>
              <a:rPr lang="en-US" sz="2200" dirty="0"/>
              <a:t>Example</a:t>
            </a:r>
          </a:p>
          <a:p>
            <a:pPr lvl="1"/>
            <a:endParaRPr lang="en-US" sz="2200" dirty="0"/>
          </a:p>
        </p:txBody>
      </p:sp>
      <p:pic>
        <p:nvPicPr>
          <p:cNvPr id="5" name="Picture 4">
            <a:extLst>
              <a:ext uri="{FF2B5EF4-FFF2-40B4-BE49-F238E27FC236}">
                <a16:creationId xmlns:a16="http://schemas.microsoft.com/office/drawing/2014/main" id="{94546EE9-65C9-4762-9472-FFB6CA96199B}"/>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73351817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424AD-F325-443D-A9AD-D44D46A499CE}"/>
              </a:ext>
            </a:extLst>
          </p:cNvPr>
          <p:cNvSpPr>
            <a:spLocks noGrp="1"/>
          </p:cNvSpPr>
          <p:nvPr>
            <p:ph type="title"/>
          </p:nvPr>
        </p:nvSpPr>
        <p:spPr/>
        <p:txBody>
          <a:bodyPr/>
          <a:lstStyle/>
          <a:p>
            <a:r>
              <a:rPr lang="en-US" dirty="0"/>
              <a:t>Color Theory For Maps – Same Color</a:t>
            </a:r>
          </a:p>
        </p:txBody>
      </p:sp>
      <p:sp>
        <p:nvSpPr>
          <p:cNvPr id="4" name="Content Placeholder 3">
            <a:extLst>
              <a:ext uri="{FF2B5EF4-FFF2-40B4-BE49-F238E27FC236}">
                <a16:creationId xmlns:a16="http://schemas.microsoft.com/office/drawing/2014/main" id="{2BDCAFBB-3FD2-4670-9A63-F5616F2012D2}"/>
              </a:ext>
            </a:extLst>
          </p:cNvPr>
          <p:cNvSpPr>
            <a:spLocks noGrp="1"/>
          </p:cNvSpPr>
          <p:nvPr>
            <p:ph sz="quarter" idx="10"/>
          </p:nvPr>
        </p:nvSpPr>
        <p:spPr>
          <a:xfrm>
            <a:off x="691896" y="1169453"/>
            <a:ext cx="10820400" cy="3429000"/>
          </a:xfrm>
        </p:spPr>
        <p:txBody>
          <a:bodyPr/>
          <a:lstStyle/>
          <a:p>
            <a:r>
              <a:rPr lang="en-US" sz="2200" dirty="0"/>
              <a:t>Colors produce different sensory experiences</a:t>
            </a:r>
          </a:p>
          <a:p>
            <a:pPr lvl="1"/>
            <a:r>
              <a:rPr lang="en-US" sz="2200" dirty="0"/>
              <a:t>Same Data in maps below</a:t>
            </a:r>
          </a:p>
          <a:p>
            <a:pPr lvl="2"/>
            <a:r>
              <a:rPr lang="en-US" sz="2200" dirty="0"/>
              <a:t>Blue suggests water</a:t>
            </a:r>
          </a:p>
          <a:p>
            <a:pPr lvl="2"/>
            <a:r>
              <a:rPr lang="en-US" sz="2200" dirty="0"/>
              <a:t>Red suggests heat</a:t>
            </a:r>
          </a:p>
        </p:txBody>
      </p:sp>
      <p:pic>
        <p:nvPicPr>
          <p:cNvPr id="8" name="Snagit_SNG814" descr="left image is Color brewer screenshot of map depicting counties using four shades of blue.">
            <a:extLst>
              <a:ext uri="{FF2B5EF4-FFF2-40B4-BE49-F238E27FC236}">
                <a16:creationId xmlns:a16="http://schemas.microsoft.com/office/drawing/2014/main" id="{6CEF56EF-58B9-4BB5-91C4-910BEB3C26CD}"/>
              </a:ext>
            </a:extLst>
          </p:cNvPr>
          <p:cNvPicPr>
            <a:picLocks noChangeAspect="1"/>
          </p:cNvPicPr>
          <p:nvPr/>
        </p:nvPicPr>
        <p:blipFill>
          <a:blip r:embed="rId3"/>
          <a:stretch>
            <a:fillRect/>
          </a:stretch>
        </p:blipFill>
        <p:spPr>
          <a:xfrm>
            <a:off x="1480930" y="3035653"/>
            <a:ext cx="4441543" cy="3822347"/>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pic>
        <p:nvPicPr>
          <p:cNvPr id="10" name="Snagit_SNG839" descr="right image is Color brewer screenshot of map depicting counties using four shades of red. ">
            <a:extLst>
              <a:ext uri="{FF2B5EF4-FFF2-40B4-BE49-F238E27FC236}">
                <a16:creationId xmlns:a16="http://schemas.microsoft.com/office/drawing/2014/main" id="{4E4A2024-9975-4D6F-A23F-16168EA92242}"/>
              </a:ext>
            </a:extLst>
          </p:cNvPr>
          <p:cNvPicPr>
            <a:picLocks noChangeAspect="1"/>
          </p:cNvPicPr>
          <p:nvPr/>
        </p:nvPicPr>
        <p:blipFill>
          <a:blip r:embed="rId4"/>
          <a:stretch>
            <a:fillRect/>
          </a:stretch>
        </p:blipFill>
        <p:spPr>
          <a:xfrm>
            <a:off x="6779214" y="3035652"/>
            <a:ext cx="4509175" cy="3822347"/>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pic>
        <p:nvPicPr>
          <p:cNvPr id="7" name="Picture 6">
            <a:extLst>
              <a:ext uri="{FF2B5EF4-FFF2-40B4-BE49-F238E27FC236}">
                <a16:creationId xmlns:a16="http://schemas.microsoft.com/office/drawing/2014/main" id="{45BECC2C-2670-4EA3-A8BD-1F6E4D0D8EEC}"/>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09632365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424AD-F325-443D-A9AD-D44D46A499CE}"/>
              </a:ext>
            </a:extLst>
          </p:cNvPr>
          <p:cNvSpPr>
            <a:spLocks noGrp="1"/>
          </p:cNvSpPr>
          <p:nvPr>
            <p:ph type="title"/>
          </p:nvPr>
        </p:nvSpPr>
        <p:spPr/>
        <p:txBody>
          <a:bodyPr/>
          <a:lstStyle/>
          <a:p>
            <a:r>
              <a:rPr lang="en-US" dirty="0"/>
              <a:t>Color Theory For Maps – Different Colors</a:t>
            </a:r>
          </a:p>
        </p:txBody>
      </p:sp>
      <p:sp>
        <p:nvSpPr>
          <p:cNvPr id="4" name="Content Placeholder 3">
            <a:extLst>
              <a:ext uri="{FF2B5EF4-FFF2-40B4-BE49-F238E27FC236}">
                <a16:creationId xmlns:a16="http://schemas.microsoft.com/office/drawing/2014/main" id="{2BDCAFBB-3FD2-4670-9A63-F5616F2012D2}"/>
              </a:ext>
            </a:extLst>
          </p:cNvPr>
          <p:cNvSpPr>
            <a:spLocks noGrp="1"/>
          </p:cNvSpPr>
          <p:nvPr>
            <p:ph sz="quarter" idx="10"/>
          </p:nvPr>
        </p:nvSpPr>
        <p:spPr>
          <a:xfrm>
            <a:off x="685800" y="1410082"/>
            <a:ext cx="8572359" cy="3429000"/>
          </a:xfrm>
        </p:spPr>
        <p:txBody>
          <a:bodyPr/>
          <a:lstStyle/>
          <a:p>
            <a:r>
              <a:rPr lang="en-US" sz="2200" dirty="0"/>
              <a:t>Differentiating features by color alone may present challenges for visually impaired audiences</a:t>
            </a:r>
          </a:p>
        </p:txBody>
      </p:sp>
      <p:pic>
        <p:nvPicPr>
          <p:cNvPr id="8" name="Picture 2" descr="Left Map is screen shot of Color Brewer 2.0 map with data depicted in red to green colors.">
            <a:extLst>
              <a:ext uri="{FF2B5EF4-FFF2-40B4-BE49-F238E27FC236}">
                <a16:creationId xmlns:a16="http://schemas.microsoft.com/office/drawing/2014/main" id="{86D4408A-E324-4582-9A6C-49D56B0C4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725" t="16345" r="21896" b="8138"/>
          <a:stretch>
            <a:fillRect/>
          </a:stretch>
        </p:blipFill>
        <p:spPr bwMode="auto">
          <a:xfrm>
            <a:off x="685800" y="2227936"/>
            <a:ext cx="4804584" cy="402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Right screen shot is same map as left using a Deuteranopia filter.">
            <a:extLst>
              <a:ext uri="{FF2B5EF4-FFF2-40B4-BE49-F238E27FC236}">
                <a16:creationId xmlns:a16="http://schemas.microsoft.com/office/drawing/2014/main" id="{E3E26F72-3DA8-4F10-8E2C-D37396514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941" t="16379" r="22198" b="8102"/>
          <a:stretch>
            <a:fillRect/>
          </a:stretch>
        </p:blipFill>
        <p:spPr bwMode="auto">
          <a:xfrm>
            <a:off x="6245097" y="2233842"/>
            <a:ext cx="4753024" cy="40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027F3FB1-C08D-46A8-AB92-5F7476961559}"/>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56565317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A261-7560-4B4C-80B5-19435E8B7C8A}"/>
              </a:ext>
            </a:extLst>
          </p:cNvPr>
          <p:cNvSpPr>
            <a:spLocks noGrp="1"/>
          </p:cNvSpPr>
          <p:nvPr>
            <p:ph type="title"/>
          </p:nvPr>
        </p:nvSpPr>
        <p:spPr/>
        <p:txBody>
          <a:bodyPr/>
          <a:lstStyle/>
          <a:p>
            <a:r>
              <a:rPr lang="en-US" dirty="0"/>
              <a:t>Use of Color Alone</a:t>
            </a:r>
          </a:p>
        </p:txBody>
      </p:sp>
      <p:sp>
        <p:nvSpPr>
          <p:cNvPr id="3" name="Content Placeholder 2">
            <a:extLst>
              <a:ext uri="{FF2B5EF4-FFF2-40B4-BE49-F238E27FC236}">
                <a16:creationId xmlns:a16="http://schemas.microsoft.com/office/drawing/2014/main" id="{6E816F30-E3ED-47B3-801D-EE7DD6F1E8C0}"/>
              </a:ext>
            </a:extLst>
          </p:cNvPr>
          <p:cNvSpPr>
            <a:spLocks noGrp="1"/>
          </p:cNvSpPr>
          <p:nvPr>
            <p:ph sz="quarter" idx="10"/>
          </p:nvPr>
        </p:nvSpPr>
        <p:spPr/>
        <p:txBody>
          <a:bodyPr/>
          <a:lstStyle/>
          <a:p>
            <a:r>
              <a:rPr lang="en-US" sz="2200" dirty="0"/>
              <a:t>Color is not the only visual means of conveying information (</a:t>
            </a:r>
            <a:r>
              <a:rPr lang="en-US" sz="2200" dirty="0">
                <a:hlinkClick r:id="rId2">
                  <a:extLst>
                    <a:ext uri="{A12FA001-AC4F-418D-AE19-62706E023703}">
                      <ahyp:hlinkClr xmlns:ahyp="http://schemas.microsoft.com/office/drawing/2018/hyperlinkcolor" val="tx"/>
                    </a:ext>
                  </a:extLst>
                </a:hlinkClick>
              </a:rPr>
              <a:t>WCAG 1.4.1</a:t>
            </a:r>
            <a:r>
              <a:rPr lang="en-US" sz="2200" dirty="0"/>
              <a:t>)</a:t>
            </a:r>
          </a:p>
          <a:p>
            <a:endParaRPr lang="en-US" sz="2200" dirty="0"/>
          </a:p>
        </p:txBody>
      </p:sp>
      <p:pic>
        <p:nvPicPr>
          <p:cNvPr id="4" name="Picture 3">
            <a:extLst>
              <a:ext uri="{FF2B5EF4-FFF2-40B4-BE49-F238E27FC236}">
                <a16:creationId xmlns:a16="http://schemas.microsoft.com/office/drawing/2014/main" id="{284F7FA4-6891-42A2-98BA-45CBF9556F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9577319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5175-DFC9-4F6C-B16D-2519460B659C}"/>
              </a:ext>
            </a:extLst>
          </p:cNvPr>
          <p:cNvSpPr>
            <a:spLocks noGrp="1"/>
          </p:cNvSpPr>
          <p:nvPr>
            <p:ph type="title"/>
          </p:nvPr>
        </p:nvSpPr>
        <p:spPr/>
        <p:txBody>
          <a:bodyPr/>
          <a:lstStyle/>
          <a:p>
            <a:r>
              <a:rPr lang="en-US" dirty="0"/>
              <a:t>Presentation Topics</a:t>
            </a:r>
          </a:p>
        </p:txBody>
      </p:sp>
      <p:sp>
        <p:nvSpPr>
          <p:cNvPr id="3" name="Content Placeholder 2">
            <a:extLst>
              <a:ext uri="{FF2B5EF4-FFF2-40B4-BE49-F238E27FC236}">
                <a16:creationId xmlns:a16="http://schemas.microsoft.com/office/drawing/2014/main" id="{D463279F-CFBD-496C-80C3-905BB4C625C5}"/>
              </a:ext>
            </a:extLst>
          </p:cNvPr>
          <p:cNvSpPr>
            <a:spLocks noGrp="1"/>
          </p:cNvSpPr>
          <p:nvPr>
            <p:ph sz="quarter" idx="10"/>
          </p:nvPr>
        </p:nvSpPr>
        <p:spPr>
          <a:xfrm>
            <a:off x="911352" y="1616927"/>
            <a:ext cx="10369296" cy="4457122"/>
          </a:xfrm>
        </p:spPr>
        <p:txBody>
          <a:bodyPr/>
          <a:lstStyle/>
          <a:p>
            <a:pPr>
              <a:lnSpc>
                <a:spcPct val="150000"/>
              </a:lnSpc>
            </a:pPr>
            <a:r>
              <a:rPr lang="en-US" sz="2200" dirty="0"/>
              <a:t>What is Accessibility in online web apps?</a:t>
            </a:r>
          </a:p>
          <a:p>
            <a:pPr>
              <a:lnSpc>
                <a:spcPct val="150000"/>
              </a:lnSpc>
            </a:pPr>
            <a:r>
              <a:rPr lang="en-US" sz="2200" dirty="0"/>
              <a:t>Color and color contrast</a:t>
            </a:r>
          </a:p>
          <a:p>
            <a:pPr>
              <a:lnSpc>
                <a:spcPct val="150000"/>
              </a:lnSpc>
            </a:pPr>
            <a:r>
              <a:rPr lang="en-US" sz="2200" dirty="0"/>
              <a:t>Text alternatives</a:t>
            </a:r>
          </a:p>
          <a:p>
            <a:pPr>
              <a:lnSpc>
                <a:spcPct val="150000"/>
              </a:lnSpc>
            </a:pPr>
            <a:r>
              <a:rPr lang="en-US" sz="2200" dirty="0"/>
              <a:t>Focus and tab order</a:t>
            </a:r>
          </a:p>
          <a:p>
            <a:pPr>
              <a:lnSpc>
                <a:spcPct val="150000"/>
              </a:lnSpc>
            </a:pPr>
            <a:r>
              <a:rPr lang="en-US" sz="2200" dirty="0"/>
              <a:t>Map for non-sighted users</a:t>
            </a:r>
          </a:p>
          <a:p>
            <a:pPr>
              <a:lnSpc>
                <a:spcPct val="150000"/>
              </a:lnSpc>
            </a:pPr>
            <a:r>
              <a:rPr lang="en-US" sz="2200" dirty="0"/>
              <a:t>Do It Yourself accessibility testing</a:t>
            </a:r>
          </a:p>
          <a:p>
            <a:pPr>
              <a:lnSpc>
                <a:spcPct val="150000"/>
              </a:lnSpc>
            </a:pPr>
            <a:r>
              <a:rPr lang="en-US" sz="2200" dirty="0"/>
              <a:t>Additional Resources</a:t>
            </a:r>
          </a:p>
        </p:txBody>
      </p:sp>
      <p:pic>
        <p:nvPicPr>
          <p:cNvPr id="4" name="Picture 3">
            <a:extLst>
              <a:ext uri="{FF2B5EF4-FFF2-40B4-BE49-F238E27FC236}">
                <a16:creationId xmlns:a16="http://schemas.microsoft.com/office/drawing/2014/main" id="{738FE837-534E-449F-8D71-6385ADEFDCE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5654877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1DB29C0-F35A-4B05-A3DF-42155FE52ACC}"/>
              </a:ext>
              <a:ext uri="{C183D7F6-B498-43B3-948B-1728B52AA6E4}">
                <adec:decorative xmlns:adec="http://schemas.microsoft.com/office/drawing/2017/decorative" val="1"/>
              </a:ext>
            </a:extLst>
          </p:cNvPr>
          <p:cNvSpPr/>
          <p:nvPr/>
        </p:nvSpPr>
        <p:spPr>
          <a:xfrm>
            <a:off x="0" y="-92765"/>
            <a:ext cx="12192000" cy="6963540"/>
          </a:xfrm>
          <a:prstGeom prst="rect">
            <a:avLst/>
          </a:prstGeom>
          <a:solidFill>
            <a:srgbClr val="DCE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uLnTx/>
              <a:uFillTx/>
              <a:latin typeface="Trebuchet MS" panose="020B0603020202020204"/>
              <a:ea typeface="+mn-ea"/>
              <a:cs typeface="+mn-cs"/>
            </a:endParaRPr>
          </a:p>
        </p:txBody>
      </p:sp>
      <p:sp>
        <p:nvSpPr>
          <p:cNvPr id="128003" name="Title 3">
            <a:extLst>
              <a:ext uri="{FF2B5EF4-FFF2-40B4-BE49-F238E27FC236}">
                <a16:creationId xmlns:a16="http://schemas.microsoft.com/office/drawing/2014/main" id="{461BDBB5-1695-4A36-973F-3CB337293390}"/>
              </a:ext>
            </a:extLst>
          </p:cNvPr>
          <p:cNvSpPr>
            <a:spLocks noGrp="1"/>
          </p:cNvSpPr>
          <p:nvPr>
            <p:ph type="title"/>
          </p:nvPr>
        </p:nvSpPr>
        <p:spPr/>
        <p:txBody>
          <a:bodyPr/>
          <a:lstStyle/>
          <a:p>
            <a:r>
              <a:rPr lang="en-US" altLang="en-US" dirty="0">
                <a:solidFill>
                  <a:schemeClr val="bg1"/>
                </a:solidFill>
              </a:rPr>
              <a:t>Designing Maps – Options to Consider</a:t>
            </a:r>
          </a:p>
        </p:txBody>
      </p:sp>
      <p:grpSp>
        <p:nvGrpSpPr>
          <p:cNvPr id="5" name="Group 4" descr="3 triangles with labels 1, 2 and 3. ">
            <a:extLst>
              <a:ext uri="{FF2B5EF4-FFF2-40B4-BE49-F238E27FC236}">
                <a16:creationId xmlns:a16="http://schemas.microsoft.com/office/drawing/2014/main" id="{081F0423-5D57-4F7B-B745-2F5E6AAC4153}"/>
              </a:ext>
            </a:extLst>
          </p:cNvPr>
          <p:cNvGrpSpPr/>
          <p:nvPr/>
        </p:nvGrpSpPr>
        <p:grpSpPr>
          <a:xfrm>
            <a:off x="1205262" y="2137632"/>
            <a:ext cx="2319866" cy="2501472"/>
            <a:chOff x="1218616" y="2137632"/>
            <a:chExt cx="2319866" cy="2501472"/>
          </a:xfrm>
        </p:grpSpPr>
        <p:grpSp>
          <p:nvGrpSpPr>
            <p:cNvPr id="3" name="Group 2">
              <a:extLst>
                <a:ext uri="{FF2B5EF4-FFF2-40B4-BE49-F238E27FC236}">
                  <a16:creationId xmlns:a16="http://schemas.microsoft.com/office/drawing/2014/main" id="{202FFA22-B4E7-412A-9F0E-338C5CF4650D}"/>
                </a:ext>
              </a:extLst>
            </p:cNvPr>
            <p:cNvGrpSpPr/>
            <p:nvPr/>
          </p:nvGrpSpPr>
          <p:grpSpPr>
            <a:xfrm>
              <a:off x="1573341" y="2137632"/>
              <a:ext cx="1263449" cy="1377476"/>
              <a:chOff x="1331707" y="2652632"/>
              <a:chExt cx="990571" cy="1097510"/>
            </a:xfrm>
          </p:grpSpPr>
          <p:grpSp>
            <p:nvGrpSpPr>
              <p:cNvPr id="16" name="Group 18">
                <a:extLst>
                  <a:ext uri="{FF2B5EF4-FFF2-40B4-BE49-F238E27FC236}">
                    <a16:creationId xmlns:a16="http://schemas.microsoft.com/office/drawing/2014/main" id="{047FF178-F32B-4165-81F3-BBB21324B315}"/>
                  </a:ext>
                </a:extLst>
              </p:cNvPr>
              <p:cNvGrpSpPr>
                <a:grpSpLocks/>
              </p:cNvGrpSpPr>
              <p:nvPr/>
            </p:nvGrpSpPr>
            <p:grpSpPr bwMode="auto">
              <a:xfrm>
                <a:off x="1331707" y="2652632"/>
                <a:ext cx="990571" cy="1066800"/>
                <a:chOff x="4800600" y="3581400"/>
                <a:chExt cx="990600" cy="1066800"/>
              </a:xfrm>
            </p:grpSpPr>
            <p:sp>
              <p:nvSpPr>
                <p:cNvPr id="21" name="Isosceles Triangle 20">
                  <a:extLst>
                    <a:ext uri="{FF2B5EF4-FFF2-40B4-BE49-F238E27FC236}">
                      <a16:creationId xmlns:a16="http://schemas.microsoft.com/office/drawing/2014/main" id="{DD218316-4868-41CC-AC2F-E7719CDC2F18}"/>
                    </a:ext>
                  </a:extLst>
                </p:cNvPr>
                <p:cNvSpPr/>
                <p:nvPr/>
              </p:nvSpPr>
              <p:spPr bwMode="auto">
                <a:xfrm>
                  <a:off x="4800501" y="3962400"/>
                  <a:ext cx="457213" cy="457200"/>
                </a:xfrm>
                <a:prstGeom prst="triangle">
                  <a:avLst/>
                </a:prstGeom>
                <a:solidFill>
                  <a:srgbClr val="A22716"/>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sp>
              <p:nvSpPr>
                <p:cNvPr id="22" name="Isosceles Triangle 21">
                  <a:extLst>
                    <a:ext uri="{FF2B5EF4-FFF2-40B4-BE49-F238E27FC236}">
                      <a16:creationId xmlns:a16="http://schemas.microsoft.com/office/drawing/2014/main" id="{66F4716D-4A1F-498B-8DAF-C14501A2B379}"/>
                    </a:ext>
                  </a:extLst>
                </p:cNvPr>
                <p:cNvSpPr/>
                <p:nvPr/>
              </p:nvSpPr>
              <p:spPr bwMode="auto">
                <a:xfrm>
                  <a:off x="5257714" y="3581400"/>
                  <a:ext cx="457213" cy="457200"/>
                </a:xfrm>
                <a:prstGeom prst="triangle">
                  <a:avLst/>
                </a:prstGeom>
                <a:solidFill>
                  <a:schemeClr val="accent4"/>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sp>
              <p:nvSpPr>
                <p:cNvPr id="23" name="Isosceles Triangle 22">
                  <a:extLst>
                    <a:ext uri="{FF2B5EF4-FFF2-40B4-BE49-F238E27FC236}">
                      <a16:creationId xmlns:a16="http://schemas.microsoft.com/office/drawing/2014/main" id="{851E676A-330B-4A5C-A9FA-9CDE066C449E}"/>
                    </a:ext>
                  </a:extLst>
                </p:cNvPr>
                <p:cNvSpPr/>
                <p:nvPr/>
              </p:nvSpPr>
              <p:spPr bwMode="auto">
                <a:xfrm>
                  <a:off x="5333917" y="4191000"/>
                  <a:ext cx="457213" cy="457200"/>
                </a:xfrm>
                <a:prstGeom prst="triangle">
                  <a:avLst/>
                </a:prstGeom>
                <a:solidFill>
                  <a:schemeClr val="accent3"/>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grpSp>
          <p:sp>
            <p:nvSpPr>
              <p:cNvPr id="18" name="TextBox 17">
                <a:extLst>
                  <a:ext uri="{FF2B5EF4-FFF2-40B4-BE49-F238E27FC236}">
                    <a16:creationId xmlns:a16="http://schemas.microsoft.com/office/drawing/2014/main" id="{66281567-F5E2-40FB-B37B-6D128213FB5A}"/>
                  </a:ext>
                  <a:ext uri="{C183D7F6-B498-43B3-948B-1728B52AA6E4}">
                    <adec:decorative xmlns:adec="http://schemas.microsoft.com/office/drawing/2017/decorative" val="1"/>
                  </a:ext>
                </a:extLst>
              </p:cNvPr>
              <p:cNvSpPr txBox="1"/>
              <p:nvPr/>
            </p:nvSpPr>
            <p:spPr bwMode="auto">
              <a:xfrm>
                <a:off x="1423015" y="3172816"/>
                <a:ext cx="267947" cy="343311"/>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accent5">
                        <a:lumMod val="40000"/>
                        <a:lumOff val="60000"/>
                      </a:schemeClr>
                    </a:solidFill>
                    <a:uLnTx/>
                    <a:uFillTx/>
                    <a:latin typeface="Roboto Medium" panose="02000000000000000000" pitchFamily="2" charset="0"/>
                    <a:ea typeface="Roboto Medium" panose="02000000000000000000" pitchFamily="2" charset="0"/>
                    <a:cs typeface="+mn-cs"/>
                  </a:rPr>
                  <a:t>1</a:t>
                </a:r>
              </a:p>
            </p:txBody>
          </p:sp>
          <p:sp>
            <p:nvSpPr>
              <p:cNvPr id="19" name="TextBox 18">
                <a:extLst>
                  <a:ext uri="{FF2B5EF4-FFF2-40B4-BE49-F238E27FC236}">
                    <a16:creationId xmlns:a16="http://schemas.microsoft.com/office/drawing/2014/main" id="{699FA882-1D92-43A6-AB9B-1793BAE5B272}"/>
                  </a:ext>
                  <a:ext uri="{C183D7F6-B498-43B3-948B-1728B52AA6E4}">
                    <adec:decorative xmlns:adec="http://schemas.microsoft.com/office/drawing/2017/decorative" val="1"/>
                  </a:ext>
                </a:extLst>
              </p:cNvPr>
              <p:cNvSpPr txBox="1"/>
              <p:nvPr/>
            </p:nvSpPr>
            <p:spPr bwMode="auto">
              <a:xfrm>
                <a:off x="1883435" y="2791816"/>
                <a:ext cx="267947" cy="343311"/>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dirty="0">
                    <a:solidFill>
                      <a:schemeClr val="bg2">
                        <a:lumMod val="50000"/>
                      </a:schemeClr>
                    </a:solidFill>
                    <a:latin typeface="Roboto Medium" panose="02000000000000000000" pitchFamily="2" charset="0"/>
                    <a:ea typeface="Roboto Medium" panose="02000000000000000000" pitchFamily="2" charset="0"/>
                  </a:rPr>
                  <a:t>2</a:t>
                </a:r>
                <a:endParaRPr kumimoji="0" lang="en-US" sz="2200" b="1" i="0" u="none" strike="noStrike" kern="1200" cap="none" spc="0" normalizeH="0" baseline="0" noProof="0" dirty="0">
                  <a:ln>
                    <a:noFill/>
                  </a:ln>
                  <a:solidFill>
                    <a:schemeClr val="bg2">
                      <a:lumMod val="50000"/>
                    </a:schemeClr>
                  </a:solidFill>
                  <a:uLnTx/>
                  <a:uFillTx/>
                  <a:latin typeface="Roboto Medium" panose="02000000000000000000" pitchFamily="2" charset="0"/>
                  <a:ea typeface="Roboto Medium" panose="02000000000000000000" pitchFamily="2" charset="0"/>
                </a:endParaRPr>
              </a:p>
            </p:txBody>
          </p:sp>
          <p:sp>
            <p:nvSpPr>
              <p:cNvPr id="20" name="Rectangle 19">
                <a:extLst>
                  <a:ext uri="{FF2B5EF4-FFF2-40B4-BE49-F238E27FC236}">
                    <a16:creationId xmlns:a16="http://schemas.microsoft.com/office/drawing/2014/main" id="{DB12202C-D90E-44D5-B3BE-5B596B3D2CF1}"/>
                  </a:ext>
                  <a:ext uri="{C183D7F6-B498-43B3-948B-1728B52AA6E4}">
                    <adec:decorative xmlns:adec="http://schemas.microsoft.com/office/drawing/2017/decorative" val="1"/>
                  </a:ext>
                </a:extLst>
              </p:cNvPr>
              <p:cNvSpPr/>
              <p:nvPr/>
            </p:nvSpPr>
            <p:spPr>
              <a:xfrm>
                <a:off x="1978552" y="3406831"/>
                <a:ext cx="267947" cy="343311"/>
              </a:xfrm>
              <a:prstGeom prst="rect">
                <a:avLst/>
              </a:prstGeom>
            </p:spPr>
            <p:txBody>
              <a:bodyPr wrap="none">
                <a:spAutoFit/>
              </a:bodyPr>
              <a:lstStyle/>
              <a:p>
                <a:r>
                  <a:rPr lang="en-US" sz="2200" b="1" dirty="0">
                    <a:solidFill>
                      <a:schemeClr val="bg1">
                        <a:lumMod val="65000"/>
                        <a:lumOff val="35000"/>
                      </a:schemeClr>
                    </a:solidFill>
                    <a:latin typeface="Roboto Medium" panose="02000000000000000000" pitchFamily="2" charset="0"/>
                    <a:ea typeface="Roboto Medium" panose="02000000000000000000" pitchFamily="2" charset="0"/>
                  </a:rPr>
                  <a:t>3</a:t>
                </a:r>
                <a:endParaRPr lang="en-US" sz="2200" dirty="0">
                  <a:solidFill>
                    <a:schemeClr val="bg1">
                      <a:lumMod val="65000"/>
                      <a:lumOff val="35000"/>
                    </a:schemeClr>
                  </a:solidFill>
                </a:endParaRPr>
              </a:p>
            </p:txBody>
          </p:sp>
        </p:grpSp>
        <p:sp>
          <p:nvSpPr>
            <p:cNvPr id="4" name="Rectangle 3">
              <a:extLst>
                <a:ext uri="{FF2B5EF4-FFF2-40B4-BE49-F238E27FC236}">
                  <a16:creationId xmlns:a16="http://schemas.microsoft.com/office/drawing/2014/main" id="{C73D6B93-31BC-4228-A13E-EF3993EA3796}"/>
                </a:ext>
              </a:extLst>
            </p:cNvPr>
            <p:cNvSpPr/>
            <p:nvPr/>
          </p:nvSpPr>
          <p:spPr>
            <a:xfrm>
              <a:off x="1218616" y="3869663"/>
              <a:ext cx="2319866" cy="769441"/>
            </a:xfrm>
            <a:prstGeom prst="rect">
              <a:avLst/>
            </a:prstGeom>
          </p:spPr>
          <p:txBody>
            <a:bodyPr wrap="none">
              <a:spAutoFit/>
            </a:bodyPr>
            <a:lstStyle/>
            <a:p>
              <a:pPr algn="ctr"/>
              <a:r>
                <a:rPr lang="en-US" sz="2200" dirty="0">
                  <a:solidFill>
                    <a:schemeClr val="bg1"/>
                  </a:solidFill>
                </a:rPr>
                <a:t>Vary</a:t>
              </a:r>
            </a:p>
            <a:p>
              <a:pPr algn="ctr"/>
              <a:r>
                <a:rPr lang="en-US" sz="2200" dirty="0">
                  <a:solidFill>
                    <a:schemeClr val="bg1"/>
                  </a:solidFill>
                </a:rPr>
                <a:t>Labels and Color</a:t>
              </a:r>
              <a:endParaRPr lang="en-US" sz="2200" dirty="0"/>
            </a:p>
          </p:txBody>
        </p:sp>
      </p:grpSp>
      <p:grpSp>
        <p:nvGrpSpPr>
          <p:cNvPr id="6" name="Group 5" descr="Navy colored triangle, box and circle">
            <a:extLst>
              <a:ext uri="{FF2B5EF4-FFF2-40B4-BE49-F238E27FC236}">
                <a16:creationId xmlns:a16="http://schemas.microsoft.com/office/drawing/2014/main" id="{2B994C5C-FA00-4E0C-9D56-B91AAE3297CB}"/>
              </a:ext>
            </a:extLst>
          </p:cNvPr>
          <p:cNvGrpSpPr/>
          <p:nvPr/>
        </p:nvGrpSpPr>
        <p:grpSpPr>
          <a:xfrm>
            <a:off x="4906251" y="2156639"/>
            <a:ext cx="2282741" cy="2488019"/>
            <a:chOff x="4906251" y="2156639"/>
            <a:chExt cx="2282741" cy="2488019"/>
          </a:xfrm>
        </p:grpSpPr>
        <p:grpSp>
          <p:nvGrpSpPr>
            <p:cNvPr id="24" name="Group 17">
              <a:extLst>
                <a:ext uri="{FF2B5EF4-FFF2-40B4-BE49-F238E27FC236}">
                  <a16:creationId xmlns:a16="http://schemas.microsoft.com/office/drawing/2014/main" id="{2A035AF2-6316-4F05-B8AE-4F66AC298F2F}"/>
                </a:ext>
              </a:extLst>
            </p:cNvPr>
            <p:cNvGrpSpPr>
              <a:grpSpLocks/>
            </p:cNvGrpSpPr>
            <p:nvPr/>
          </p:nvGrpSpPr>
          <p:grpSpPr bwMode="auto">
            <a:xfrm>
              <a:off x="5228918" y="2156639"/>
              <a:ext cx="1393824" cy="1300919"/>
              <a:chOff x="6702425" y="3886200"/>
              <a:chExt cx="1108075" cy="1028700"/>
            </a:xfrm>
          </p:grpSpPr>
          <p:sp>
            <p:nvSpPr>
              <p:cNvPr id="26" name="Isosceles Triangle 25">
                <a:extLst>
                  <a:ext uri="{FF2B5EF4-FFF2-40B4-BE49-F238E27FC236}">
                    <a16:creationId xmlns:a16="http://schemas.microsoft.com/office/drawing/2014/main" id="{EB21B1C0-2B17-4937-AFBB-DAB237422332}"/>
                  </a:ext>
                </a:extLst>
              </p:cNvPr>
              <p:cNvSpPr>
                <a:spLocks noChangeAspect="1"/>
              </p:cNvSpPr>
              <p:nvPr/>
            </p:nvSpPr>
            <p:spPr bwMode="auto">
              <a:xfrm>
                <a:off x="6702392" y="4191000"/>
                <a:ext cx="460389" cy="457200"/>
              </a:xfrm>
              <a:prstGeom prst="triangle">
                <a:avLst/>
              </a:prstGeom>
              <a:solidFill>
                <a:srgbClr val="00206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sp>
            <p:nvSpPr>
              <p:cNvPr id="27" name="Rectangle 26">
                <a:extLst>
                  <a:ext uri="{FF2B5EF4-FFF2-40B4-BE49-F238E27FC236}">
                    <a16:creationId xmlns:a16="http://schemas.microsoft.com/office/drawing/2014/main" id="{69D7B812-6008-4BD9-B91A-AC45F58D07FA}"/>
                  </a:ext>
                </a:extLst>
              </p:cNvPr>
              <p:cNvSpPr>
                <a:spLocks noChangeAspect="1"/>
              </p:cNvSpPr>
              <p:nvPr/>
            </p:nvSpPr>
            <p:spPr bwMode="auto">
              <a:xfrm>
                <a:off x="7162781" y="3886200"/>
                <a:ext cx="458801" cy="457200"/>
              </a:xfrm>
              <a:prstGeom prst="rect">
                <a:avLst/>
              </a:prstGeom>
              <a:solidFill>
                <a:srgbClr val="002060"/>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sp>
            <p:nvSpPr>
              <p:cNvPr id="28" name="Oval 27">
                <a:extLst>
                  <a:ext uri="{FF2B5EF4-FFF2-40B4-BE49-F238E27FC236}">
                    <a16:creationId xmlns:a16="http://schemas.microsoft.com/office/drawing/2014/main" id="{5E2E9118-2E08-43C4-8F8C-8724354D4889}"/>
                  </a:ext>
                </a:extLst>
              </p:cNvPr>
              <p:cNvSpPr>
                <a:spLocks noChangeAspect="1"/>
              </p:cNvSpPr>
              <p:nvPr/>
            </p:nvSpPr>
            <p:spPr bwMode="auto">
              <a:xfrm>
                <a:off x="7353286" y="4457700"/>
                <a:ext cx="457214" cy="457200"/>
              </a:xfrm>
              <a:prstGeom prst="ellipse">
                <a:avLst/>
              </a:prstGeom>
              <a:solidFill>
                <a:srgbClr val="00206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grpSp>
        <p:sp>
          <p:nvSpPr>
            <p:cNvPr id="34" name="Rectangle 33">
              <a:extLst>
                <a:ext uri="{FF2B5EF4-FFF2-40B4-BE49-F238E27FC236}">
                  <a16:creationId xmlns:a16="http://schemas.microsoft.com/office/drawing/2014/main" id="{34ABE23F-5A91-4BEB-BA8B-607769F4B13F}"/>
                </a:ext>
              </a:extLst>
            </p:cNvPr>
            <p:cNvSpPr/>
            <p:nvPr/>
          </p:nvSpPr>
          <p:spPr>
            <a:xfrm>
              <a:off x="4906251" y="3875217"/>
              <a:ext cx="2282741" cy="769441"/>
            </a:xfrm>
            <a:prstGeom prst="rect">
              <a:avLst/>
            </a:prstGeom>
          </p:spPr>
          <p:txBody>
            <a:bodyPr wrap="none">
              <a:spAutoFit/>
            </a:bodyPr>
            <a:lstStyle/>
            <a:p>
              <a:pPr algn="ctr"/>
              <a:r>
                <a:rPr lang="en-US" sz="2200" dirty="0">
                  <a:solidFill>
                    <a:schemeClr val="bg1"/>
                  </a:solidFill>
                </a:rPr>
                <a:t>Utilize </a:t>
              </a:r>
            </a:p>
            <a:p>
              <a:pPr algn="ctr"/>
              <a:r>
                <a:rPr lang="en-US" sz="2200" dirty="0">
                  <a:solidFill>
                    <a:schemeClr val="bg1"/>
                  </a:solidFill>
                </a:rPr>
                <a:t>Different Shapes</a:t>
              </a:r>
              <a:endParaRPr lang="en-US" sz="2200" dirty="0"/>
            </a:p>
          </p:txBody>
        </p:sp>
      </p:grpSp>
      <p:grpSp>
        <p:nvGrpSpPr>
          <p:cNvPr id="7" name="Group 6" descr="3 triangles different sizes and varying shades of red.">
            <a:extLst>
              <a:ext uri="{FF2B5EF4-FFF2-40B4-BE49-F238E27FC236}">
                <a16:creationId xmlns:a16="http://schemas.microsoft.com/office/drawing/2014/main" id="{FDB2CD13-C8E8-4769-AE12-88CDC1F75EC3}"/>
              </a:ext>
            </a:extLst>
          </p:cNvPr>
          <p:cNvGrpSpPr/>
          <p:nvPr/>
        </p:nvGrpSpPr>
        <p:grpSpPr>
          <a:xfrm>
            <a:off x="8535001" y="2150227"/>
            <a:ext cx="2815065" cy="2827432"/>
            <a:chOff x="8535001" y="2150227"/>
            <a:chExt cx="2815065" cy="2827432"/>
          </a:xfrm>
        </p:grpSpPr>
        <p:grpSp>
          <p:nvGrpSpPr>
            <p:cNvPr id="29" name="Group 75">
              <a:extLst>
                <a:ext uri="{FF2B5EF4-FFF2-40B4-BE49-F238E27FC236}">
                  <a16:creationId xmlns:a16="http://schemas.microsoft.com/office/drawing/2014/main" id="{3D792281-CD5E-4E40-9E39-F8B33CBE16FB}"/>
                </a:ext>
              </a:extLst>
            </p:cNvPr>
            <p:cNvGrpSpPr>
              <a:grpSpLocks/>
            </p:cNvGrpSpPr>
            <p:nvPr/>
          </p:nvGrpSpPr>
          <p:grpSpPr bwMode="auto">
            <a:xfrm>
              <a:off x="9080602" y="2150227"/>
              <a:ext cx="1478120" cy="1313743"/>
              <a:chOff x="6400029" y="4572000"/>
              <a:chExt cx="1143779" cy="990601"/>
            </a:xfrm>
          </p:grpSpPr>
          <p:sp>
            <p:nvSpPr>
              <p:cNvPr id="31" name="Isosceles Triangle 30">
                <a:extLst>
                  <a:ext uri="{FF2B5EF4-FFF2-40B4-BE49-F238E27FC236}">
                    <a16:creationId xmlns:a16="http://schemas.microsoft.com/office/drawing/2014/main" id="{35DFD3C5-DD4D-4774-9E1F-C41C93310674}"/>
                  </a:ext>
                </a:extLst>
              </p:cNvPr>
              <p:cNvSpPr>
                <a:spLocks noChangeAspect="1"/>
              </p:cNvSpPr>
              <p:nvPr/>
            </p:nvSpPr>
            <p:spPr bwMode="auto">
              <a:xfrm>
                <a:off x="6399495" y="4953234"/>
                <a:ext cx="458603" cy="457480"/>
              </a:xfrm>
              <a:prstGeom prst="triangle">
                <a:avLst/>
              </a:prstGeom>
              <a:solidFill>
                <a:srgbClr val="FA725A"/>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sp>
            <p:nvSpPr>
              <p:cNvPr id="32" name="Isosceles Triangle 31">
                <a:extLst>
                  <a:ext uri="{FF2B5EF4-FFF2-40B4-BE49-F238E27FC236}">
                    <a16:creationId xmlns:a16="http://schemas.microsoft.com/office/drawing/2014/main" id="{19D4C4E5-4DCF-4AE7-B329-DCEACFA6199B}"/>
                  </a:ext>
                </a:extLst>
              </p:cNvPr>
              <p:cNvSpPr>
                <a:spLocks noChangeAspect="1"/>
              </p:cNvSpPr>
              <p:nvPr/>
            </p:nvSpPr>
            <p:spPr bwMode="auto">
              <a:xfrm>
                <a:off x="6858098" y="4572000"/>
                <a:ext cx="685525" cy="686220"/>
              </a:xfrm>
              <a:prstGeom prst="triangle">
                <a:avLst/>
              </a:prstGeom>
              <a:solidFill>
                <a:srgbClr val="DB0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sp>
            <p:nvSpPr>
              <p:cNvPr id="33" name="Isosceles Triangle 32">
                <a:extLst>
                  <a:ext uri="{FF2B5EF4-FFF2-40B4-BE49-F238E27FC236}">
                    <a16:creationId xmlns:a16="http://schemas.microsoft.com/office/drawing/2014/main" id="{309EDE9C-6A2B-4A9F-BC60-889CAB0A017A}"/>
                  </a:ext>
                </a:extLst>
              </p:cNvPr>
              <p:cNvSpPr>
                <a:spLocks noChangeAspect="1"/>
              </p:cNvSpPr>
              <p:nvPr/>
            </p:nvSpPr>
            <p:spPr bwMode="auto">
              <a:xfrm>
                <a:off x="7010437" y="5334467"/>
                <a:ext cx="228508" cy="228740"/>
              </a:xfrm>
              <a:prstGeom prst="triangle">
                <a:avLst/>
              </a:prstGeom>
              <a:solidFill>
                <a:srgbClr val="FFCCCC"/>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3414" tIns="46708" rIns="93414" bIns="46708"/>
              <a:lstStyle/>
              <a:p>
                <a:pPr marL="0" marR="0" lvl="0" indent="0" algn="ctr" defTabSz="457200" rtl="0" eaLnBrk="0" fontAlgn="auto" latinLnBrk="0" hangingPunct="0">
                  <a:lnSpc>
                    <a:spcPct val="100000"/>
                  </a:lnSpc>
                  <a:spcBef>
                    <a:spcPct val="30000"/>
                  </a:spcBef>
                  <a:spcAft>
                    <a:spcPts val="0"/>
                  </a:spcAft>
                  <a:buClrTx/>
                  <a:buSzTx/>
                  <a:buFontTx/>
                  <a:buNone/>
                  <a:tabLst>
                    <a:tab pos="2463800" algn="l"/>
                  </a:tabLst>
                  <a:defRPr/>
                </a:pPr>
                <a:endParaRPr kumimoji="0" lang="en-US" sz="2200" b="1" i="0" u="none" strike="noStrike" kern="1200" cap="none" spc="0" normalizeH="0" baseline="0" noProof="0">
                  <a:ln>
                    <a:noFill/>
                  </a:ln>
                  <a:solidFill>
                    <a:prstClr val="black"/>
                  </a:solidFill>
                  <a:uLnTx/>
                  <a:uFillTx/>
                  <a:latin typeface="Roboto Medium" panose="02000000000000000000" pitchFamily="2" charset="0"/>
                  <a:ea typeface="Roboto Medium" panose="02000000000000000000" pitchFamily="2" charset="0"/>
                  <a:cs typeface="+mn-cs"/>
                </a:endParaRPr>
              </a:p>
            </p:txBody>
          </p:sp>
        </p:grpSp>
        <p:sp>
          <p:nvSpPr>
            <p:cNvPr id="35" name="Rectangle 34">
              <a:extLst>
                <a:ext uri="{FF2B5EF4-FFF2-40B4-BE49-F238E27FC236}">
                  <a16:creationId xmlns:a16="http://schemas.microsoft.com/office/drawing/2014/main" id="{C4600E25-34BA-4CA0-876C-374B76D9DA11}"/>
                </a:ext>
              </a:extLst>
            </p:cNvPr>
            <p:cNvSpPr/>
            <p:nvPr/>
          </p:nvSpPr>
          <p:spPr>
            <a:xfrm>
              <a:off x="8535001" y="3869663"/>
              <a:ext cx="2815065" cy="1107996"/>
            </a:xfrm>
            <a:prstGeom prst="rect">
              <a:avLst/>
            </a:prstGeom>
          </p:spPr>
          <p:txBody>
            <a:bodyPr wrap="none">
              <a:spAutoFit/>
            </a:bodyPr>
            <a:lstStyle/>
            <a:p>
              <a:pPr algn="ctr"/>
              <a:r>
                <a:rPr lang="en-US" sz="2200" dirty="0">
                  <a:solidFill>
                    <a:schemeClr val="bg1"/>
                  </a:solidFill>
                </a:rPr>
                <a:t>Change both </a:t>
              </a:r>
            </a:p>
            <a:p>
              <a:pPr algn="ctr"/>
              <a:r>
                <a:rPr lang="en-US" sz="2200" dirty="0">
                  <a:solidFill>
                    <a:schemeClr val="bg1"/>
                  </a:solidFill>
                </a:rPr>
                <a:t>Size and Color Value</a:t>
              </a:r>
            </a:p>
            <a:p>
              <a:pPr algn="ctr"/>
              <a:r>
                <a:rPr lang="en-US" sz="2200" dirty="0">
                  <a:solidFill>
                    <a:schemeClr val="bg1"/>
                  </a:solidFill>
                </a:rPr>
                <a:t>of same shape</a:t>
              </a:r>
            </a:p>
          </p:txBody>
        </p:sp>
      </p:grpSp>
    </p:spTree>
    <p:extLst>
      <p:ext uri="{BB962C8B-B14F-4D97-AF65-F5344CB8AC3E}">
        <p14:creationId xmlns:p14="http://schemas.microsoft.com/office/powerpoint/2010/main" val="20713032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7024-CEA9-40B0-8092-4DEA7972355F}"/>
              </a:ext>
            </a:extLst>
          </p:cNvPr>
          <p:cNvSpPr>
            <a:spLocks noGrp="1"/>
          </p:cNvSpPr>
          <p:nvPr>
            <p:ph type="title"/>
          </p:nvPr>
        </p:nvSpPr>
        <p:spPr/>
        <p:txBody>
          <a:bodyPr/>
          <a:lstStyle/>
          <a:p>
            <a:r>
              <a:rPr lang="en-US" dirty="0"/>
              <a:t>Test Color and Contrast</a:t>
            </a:r>
          </a:p>
        </p:txBody>
      </p:sp>
      <p:sp>
        <p:nvSpPr>
          <p:cNvPr id="3" name="Content Placeholder 2">
            <a:extLst>
              <a:ext uri="{FF2B5EF4-FFF2-40B4-BE49-F238E27FC236}">
                <a16:creationId xmlns:a16="http://schemas.microsoft.com/office/drawing/2014/main" id="{439EFEE8-C3CF-426D-A95C-051B36AA5951}"/>
              </a:ext>
            </a:extLst>
          </p:cNvPr>
          <p:cNvSpPr>
            <a:spLocks noGrp="1"/>
          </p:cNvSpPr>
          <p:nvPr>
            <p:ph sz="quarter" idx="10"/>
          </p:nvPr>
        </p:nvSpPr>
        <p:spPr>
          <a:xfrm>
            <a:off x="914400" y="1828799"/>
            <a:ext cx="10369296" cy="2904565"/>
          </a:xfrm>
        </p:spPr>
        <p:txBody>
          <a:bodyPr/>
          <a:lstStyle/>
          <a:p>
            <a:pPr>
              <a:lnSpc>
                <a:spcPct val="150000"/>
              </a:lnSpc>
            </a:pPr>
            <a:r>
              <a:rPr lang="en-US" sz="2200" dirty="0"/>
              <a:t>Look for content differentiated by color only</a:t>
            </a:r>
          </a:p>
          <a:p>
            <a:pPr>
              <a:lnSpc>
                <a:spcPct val="150000"/>
              </a:lnSpc>
            </a:pPr>
            <a:r>
              <a:rPr lang="en-US" sz="2200" dirty="0"/>
              <a:t>Use a </a:t>
            </a:r>
            <a:r>
              <a:rPr lang="en-US" sz="2200" dirty="0">
                <a:hlinkClick r:id="rId3">
                  <a:extLst>
                    <a:ext uri="{A12FA001-AC4F-418D-AE19-62706E023703}">
                      <ahyp:hlinkClr xmlns:ahyp="http://schemas.microsoft.com/office/drawing/2018/hyperlinkcolor" val="tx"/>
                    </a:ext>
                  </a:extLst>
                </a:hlinkClick>
              </a:rPr>
              <a:t>contrast ratio calculator</a:t>
            </a:r>
            <a:endParaRPr lang="en-US" sz="2200" dirty="0"/>
          </a:p>
          <a:p>
            <a:pPr>
              <a:lnSpc>
                <a:spcPct val="150000"/>
              </a:lnSpc>
            </a:pPr>
            <a:r>
              <a:rPr lang="en-US" sz="2200" dirty="0"/>
              <a:t>Review color contrast issues reported by automated test tool </a:t>
            </a:r>
            <a:r>
              <a:rPr lang="en-US" sz="2200" dirty="0">
                <a:hlinkClick r:id="rId4">
                  <a:extLst>
                    <a:ext uri="{A12FA001-AC4F-418D-AE19-62706E023703}">
                      <ahyp:hlinkClr xmlns:ahyp="http://schemas.microsoft.com/office/drawing/2018/hyperlinkcolor" val="tx"/>
                    </a:ext>
                  </a:extLst>
                </a:hlinkClick>
              </a:rPr>
              <a:t>(</a:t>
            </a:r>
            <a:r>
              <a:rPr lang="en-US" sz="2200" dirty="0" err="1">
                <a:hlinkClick r:id="rId4">
                  <a:extLst>
                    <a:ext uri="{A12FA001-AC4F-418D-AE19-62706E023703}">
                      <ahyp:hlinkClr xmlns:ahyp="http://schemas.microsoft.com/office/drawing/2018/hyperlinkcolor" val="tx"/>
                    </a:ext>
                  </a:extLst>
                </a:hlinkClick>
              </a:rPr>
              <a:t>aXe</a:t>
            </a:r>
            <a:r>
              <a:rPr lang="en-US" sz="2200" dirty="0">
                <a:hlinkClick r:id="rId4">
                  <a:extLst>
                    <a:ext uri="{A12FA001-AC4F-418D-AE19-62706E023703}">
                      <ahyp:hlinkClr xmlns:ahyp="http://schemas.microsoft.com/office/drawing/2018/hyperlinkcolor" val="tx"/>
                    </a:ext>
                  </a:extLst>
                </a:hlinkClick>
              </a:rPr>
              <a:t>)</a:t>
            </a:r>
            <a:endParaRPr lang="en-US" sz="2200" dirty="0"/>
          </a:p>
          <a:p>
            <a:pPr>
              <a:lnSpc>
                <a:spcPct val="150000"/>
              </a:lnSpc>
            </a:pPr>
            <a:r>
              <a:rPr lang="en-US" sz="2200" dirty="0"/>
              <a:t>Select compliant color palette </a:t>
            </a:r>
            <a:r>
              <a:rPr lang="en-US" sz="2200" dirty="0">
                <a:hlinkClick r:id="rId5">
                  <a:extLst>
                    <a:ext uri="{A12FA001-AC4F-418D-AE19-62706E023703}">
                      <ahyp:hlinkClr xmlns:ahyp="http://schemas.microsoft.com/office/drawing/2018/hyperlinkcolor" val="tx"/>
                    </a:ext>
                  </a:extLst>
                </a:hlinkClick>
              </a:rPr>
              <a:t>(</a:t>
            </a:r>
            <a:r>
              <a:rPr lang="en-US" sz="2200" dirty="0" err="1">
                <a:hlinkClick r:id="rId5">
                  <a:extLst>
                    <a:ext uri="{A12FA001-AC4F-418D-AE19-62706E023703}">
                      <ahyp:hlinkClr xmlns:ahyp="http://schemas.microsoft.com/office/drawing/2018/hyperlinkcolor" val="tx"/>
                    </a:ext>
                  </a:extLst>
                </a:hlinkClick>
              </a:rPr>
              <a:t>ColorCube</a:t>
            </a:r>
            <a:r>
              <a:rPr lang="en-US" sz="2200" dirty="0">
                <a:hlinkClick r:id="rId5">
                  <a:extLst>
                    <a:ext uri="{A12FA001-AC4F-418D-AE19-62706E023703}">
                      <ahyp:hlinkClr xmlns:ahyp="http://schemas.microsoft.com/office/drawing/2018/hyperlinkcolor" val="tx"/>
                    </a:ext>
                  </a:extLst>
                </a:hlinkClick>
              </a:rPr>
              <a:t>)</a:t>
            </a:r>
            <a:endParaRPr lang="en-US" sz="2200" dirty="0"/>
          </a:p>
        </p:txBody>
      </p:sp>
      <p:pic>
        <p:nvPicPr>
          <p:cNvPr id="4" name="Picture 3">
            <a:extLst>
              <a:ext uri="{FF2B5EF4-FFF2-40B4-BE49-F238E27FC236}">
                <a16:creationId xmlns:a16="http://schemas.microsoft.com/office/drawing/2014/main" id="{6729F578-C92A-46C8-98A5-DCFEB9A804EB}"/>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2305361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00384-0ED6-43BB-9050-F8907F551D66}"/>
              </a:ext>
            </a:extLst>
          </p:cNvPr>
          <p:cNvSpPr>
            <a:spLocks noGrp="1"/>
          </p:cNvSpPr>
          <p:nvPr>
            <p:ph type="title"/>
          </p:nvPr>
        </p:nvSpPr>
        <p:spPr/>
        <p:txBody>
          <a:bodyPr/>
          <a:lstStyle/>
          <a:p>
            <a:r>
              <a:rPr lang="en-US" dirty="0"/>
              <a:t>Color and Contrast </a:t>
            </a:r>
            <a:br>
              <a:rPr lang="en-US" dirty="0"/>
            </a:br>
            <a:r>
              <a:rPr lang="en-US" dirty="0"/>
              <a:t>Demonstration</a:t>
            </a:r>
          </a:p>
        </p:txBody>
      </p:sp>
      <p:pic>
        <p:nvPicPr>
          <p:cNvPr id="6" name="Picture 5">
            <a:extLst>
              <a:ext uri="{FF2B5EF4-FFF2-40B4-BE49-F238E27FC236}">
                <a16:creationId xmlns:a16="http://schemas.microsoft.com/office/drawing/2014/main" id="{ADCCAF69-61A1-4875-B6A8-1708B9005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6685" y="1943305"/>
            <a:ext cx="6417758" cy="3148712"/>
          </a:xfrm>
          <a:prstGeom prst="rect">
            <a:avLst/>
          </a:prstGeom>
        </p:spPr>
      </p:pic>
      <p:pic>
        <p:nvPicPr>
          <p:cNvPr id="7" name="Picture 6">
            <a:extLst>
              <a:ext uri="{FF2B5EF4-FFF2-40B4-BE49-F238E27FC236}">
                <a16:creationId xmlns:a16="http://schemas.microsoft.com/office/drawing/2014/main" id="{CBBD336E-C062-473E-B5BB-A7DFBBCAA42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57195531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86C7-0BFF-40F6-B40A-850BC62799A7}"/>
              </a:ext>
            </a:extLst>
          </p:cNvPr>
          <p:cNvSpPr>
            <a:spLocks noGrp="1"/>
          </p:cNvSpPr>
          <p:nvPr>
            <p:ph type="title"/>
          </p:nvPr>
        </p:nvSpPr>
        <p:spPr/>
        <p:txBody>
          <a:bodyPr/>
          <a:lstStyle/>
          <a:p>
            <a:r>
              <a:rPr lang="en-US" dirty="0"/>
              <a:t>Automated Test with </a:t>
            </a:r>
            <a:r>
              <a:rPr lang="en-US" dirty="0" err="1"/>
              <a:t>aXe</a:t>
            </a:r>
            <a:endParaRPr lang="en-US" dirty="0"/>
          </a:p>
        </p:txBody>
      </p:sp>
      <p:sp>
        <p:nvSpPr>
          <p:cNvPr id="3" name="Content Placeholder 2">
            <a:extLst>
              <a:ext uri="{FF2B5EF4-FFF2-40B4-BE49-F238E27FC236}">
                <a16:creationId xmlns:a16="http://schemas.microsoft.com/office/drawing/2014/main" id="{C9970C46-8846-4720-884B-73C6FD9BA909}"/>
              </a:ext>
            </a:extLst>
          </p:cNvPr>
          <p:cNvSpPr>
            <a:spLocks noGrp="1"/>
          </p:cNvSpPr>
          <p:nvPr>
            <p:ph sz="quarter" idx="10"/>
          </p:nvPr>
        </p:nvSpPr>
        <p:spPr>
          <a:xfrm>
            <a:off x="914400" y="1828800"/>
            <a:ext cx="10369296" cy="2377440"/>
          </a:xfrm>
        </p:spPr>
        <p:txBody>
          <a:bodyPr/>
          <a:lstStyle/>
          <a:p>
            <a:pPr>
              <a:lnSpc>
                <a:spcPct val="150000"/>
              </a:lnSpc>
            </a:pPr>
            <a:r>
              <a:rPr lang="en-US" sz="2200" dirty="0"/>
              <a:t>Tests rendered page in browser</a:t>
            </a:r>
          </a:p>
          <a:p>
            <a:pPr>
              <a:lnSpc>
                <a:spcPct val="150000"/>
              </a:lnSpc>
            </a:pPr>
            <a:r>
              <a:rPr lang="en-US" sz="2200" dirty="0"/>
              <a:t>Less false positives</a:t>
            </a:r>
          </a:p>
          <a:p>
            <a:pPr>
              <a:lnSpc>
                <a:spcPct val="150000"/>
              </a:lnSpc>
            </a:pPr>
            <a:r>
              <a:rPr lang="en-US" sz="2200" dirty="0"/>
              <a:t>Accessible</a:t>
            </a:r>
          </a:p>
        </p:txBody>
      </p:sp>
      <p:pic>
        <p:nvPicPr>
          <p:cNvPr id="7172" name="Picture 4" descr="Axe deque logo">
            <a:hlinkClick r:id="rId3"/>
            <a:extLst>
              <a:ext uri="{FF2B5EF4-FFF2-40B4-BE49-F238E27FC236}">
                <a16:creationId xmlns:a16="http://schemas.microsoft.com/office/drawing/2014/main" id="{734F0D79-A355-4D6F-99A5-8B8E8D9D8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374" y="1598676"/>
            <a:ext cx="2377440" cy="2377440"/>
          </a:xfrm>
          <a:prstGeom prst="rect">
            <a:avLst/>
          </a:prstGeom>
          <a:solidFill>
            <a:schemeClr val="tx1"/>
          </a:solidFill>
        </p:spPr>
      </p:pic>
      <p:pic>
        <p:nvPicPr>
          <p:cNvPr id="7" name="Picture 6">
            <a:extLst>
              <a:ext uri="{FF2B5EF4-FFF2-40B4-BE49-F238E27FC236}">
                <a16:creationId xmlns:a16="http://schemas.microsoft.com/office/drawing/2014/main" id="{D0812798-3520-409B-AB26-C2566C6BDA40}"/>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48112048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3377" y="2585677"/>
            <a:ext cx="10367682" cy="1477328"/>
          </a:xfrm>
        </p:spPr>
        <p:txBody>
          <a:bodyPr/>
          <a:lstStyle/>
          <a:p>
            <a:r>
              <a:rPr lang="en-US" dirty="0"/>
              <a:t>Text Alternatives in </a:t>
            </a:r>
            <a:br>
              <a:rPr lang="en-US" dirty="0"/>
            </a:br>
            <a:r>
              <a:rPr lang="en-US" dirty="0"/>
              <a:t>ArcGIS Web Applications</a:t>
            </a:r>
          </a:p>
        </p:txBody>
      </p:sp>
      <p:pic>
        <p:nvPicPr>
          <p:cNvPr id="4" name="Picture 3">
            <a:extLst>
              <a:ext uri="{FF2B5EF4-FFF2-40B4-BE49-F238E27FC236}">
                <a16:creationId xmlns:a16="http://schemas.microsoft.com/office/drawing/2014/main" id="{B2998BB1-FAF5-4F49-AAE5-479FEFB750C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36334793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04D8-E4F1-439D-8589-42BCF9A21DA0}"/>
              </a:ext>
            </a:extLst>
          </p:cNvPr>
          <p:cNvSpPr>
            <a:spLocks noGrp="1"/>
          </p:cNvSpPr>
          <p:nvPr>
            <p:ph type="title"/>
          </p:nvPr>
        </p:nvSpPr>
        <p:spPr/>
        <p:txBody>
          <a:bodyPr/>
          <a:lstStyle/>
          <a:p>
            <a:r>
              <a:rPr lang="en-US" dirty="0"/>
              <a:t>Alternative Text (referred to as Alt Text)</a:t>
            </a:r>
          </a:p>
        </p:txBody>
      </p:sp>
      <p:sp>
        <p:nvSpPr>
          <p:cNvPr id="3" name="Content Placeholder 2">
            <a:extLst>
              <a:ext uri="{FF2B5EF4-FFF2-40B4-BE49-F238E27FC236}">
                <a16:creationId xmlns:a16="http://schemas.microsoft.com/office/drawing/2014/main" id="{AEB14198-4B38-4119-9AD0-904E8E99B8E9}"/>
              </a:ext>
            </a:extLst>
          </p:cNvPr>
          <p:cNvSpPr>
            <a:spLocks noGrp="1"/>
          </p:cNvSpPr>
          <p:nvPr>
            <p:ph sz="quarter" idx="10"/>
          </p:nvPr>
        </p:nvSpPr>
        <p:spPr/>
        <p:txBody>
          <a:bodyPr/>
          <a:lstStyle/>
          <a:p>
            <a:pPr>
              <a:lnSpc>
                <a:spcPct val="150000"/>
              </a:lnSpc>
            </a:pPr>
            <a:r>
              <a:rPr lang="en-US" sz="2200" dirty="0"/>
              <a:t>Non-text content has text alternative</a:t>
            </a:r>
          </a:p>
          <a:p>
            <a:pPr>
              <a:lnSpc>
                <a:spcPct val="150000"/>
              </a:lnSpc>
            </a:pPr>
            <a:r>
              <a:rPr lang="en-US" sz="2200" dirty="0"/>
              <a:t>If image is decorative, in the code use alt equal “blank” </a:t>
            </a:r>
          </a:p>
          <a:p>
            <a:pPr>
              <a:lnSpc>
                <a:spcPct val="150000"/>
              </a:lnSpc>
            </a:pPr>
            <a:r>
              <a:rPr lang="en-US" sz="2200" dirty="0"/>
              <a:t>Reference: </a:t>
            </a:r>
            <a:r>
              <a:rPr lang="en-US" sz="2200" dirty="0">
                <a:hlinkClick r:id="rId2" tooltip="link"/>
              </a:rPr>
              <a:t>WCAG 1.1.1</a:t>
            </a:r>
            <a:endParaRPr lang="en-US" sz="2200" dirty="0"/>
          </a:p>
        </p:txBody>
      </p:sp>
      <p:pic>
        <p:nvPicPr>
          <p:cNvPr id="5" name="Picture 4">
            <a:extLst>
              <a:ext uri="{FF2B5EF4-FFF2-40B4-BE49-F238E27FC236}">
                <a16:creationId xmlns:a16="http://schemas.microsoft.com/office/drawing/2014/main" id="{531994D0-A386-41B8-800D-B3299D7AC9C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522606078"/>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0CCF-F52C-49E1-B47D-5546C86FF8C8}"/>
              </a:ext>
            </a:extLst>
          </p:cNvPr>
          <p:cNvSpPr>
            <a:spLocks noGrp="1"/>
          </p:cNvSpPr>
          <p:nvPr>
            <p:ph type="title"/>
          </p:nvPr>
        </p:nvSpPr>
        <p:spPr/>
        <p:txBody>
          <a:bodyPr/>
          <a:lstStyle/>
          <a:p>
            <a:r>
              <a:rPr lang="en-US" dirty="0"/>
              <a:t>ArcGIS Web Applications</a:t>
            </a:r>
          </a:p>
        </p:txBody>
      </p:sp>
      <p:sp>
        <p:nvSpPr>
          <p:cNvPr id="3" name="Content Placeholder 2">
            <a:extLst>
              <a:ext uri="{FF2B5EF4-FFF2-40B4-BE49-F238E27FC236}">
                <a16:creationId xmlns:a16="http://schemas.microsoft.com/office/drawing/2014/main" id="{CD5D459B-C8D1-4813-8BEE-AC5D2B294B6D}"/>
              </a:ext>
            </a:extLst>
          </p:cNvPr>
          <p:cNvSpPr>
            <a:spLocks noGrp="1"/>
          </p:cNvSpPr>
          <p:nvPr>
            <p:ph sz="quarter" idx="10"/>
          </p:nvPr>
        </p:nvSpPr>
        <p:spPr>
          <a:xfrm>
            <a:off x="685800" y="1694329"/>
            <a:ext cx="6736976" cy="3429000"/>
          </a:xfrm>
        </p:spPr>
        <p:txBody>
          <a:bodyPr/>
          <a:lstStyle/>
          <a:p>
            <a:pPr>
              <a:lnSpc>
                <a:spcPct val="150000"/>
              </a:lnSpc>
            </a:pPr>
            <a:r>
              <a:rPr lang="en-US" sz="2200" dirty="0"/>
              <a:t>Create using</a:t>
            </a:r>
          </a:p>
          <a:p>
            <a:pPr lvl="1">
              <a:lnSpc>
                <a:spcPct val="150000"/>
              </a:lnSpc>
            </a:pPr>
            <a:r>
              <a:rPr lang="en-US" sz="2200" dirty="0"/>
              <a:t>ArcGIS for Developer Tools </a:t>
            </a:r>
          </a:p>
          <a:p>
            <a:pPr lvl="1">
              <a:lnSpc>
                <a:spcPct val="150000"/>
              </a:lnSpc>
            </a:pPr>
            <a:r>
              <a:rPr lang="en-US" sz="2200" dirty="0"/>
              <a:t>Configurable Application Templates</a:t>
            </a:r>
          </a:p>
          <a:p>
            <a:pPr lvl="2">
              <a:lnSpc>
                <a:spcPct val="150000"/>
              </a:lnSpc>
            </a:pPr>
            <a:r>
              <a:rPr lang="en-US" sz="2200" dirty="0"/>
              <a:t>Easiest way to deploy a web app</a:t>
            </a:r>
          </a:p>
          <a:p>
            <a:pPr lvl="2">
              <a:lnSpc>
                <a:spcPct val="150000"/>
              </a:lnSpc>
            </a:pPr>
            <a:r>
              <a:rPr lang="en-US" sz="2200" dirty="0"/>
              <a:t>Designed to support specific workflows</a:t>
            </a:r>
          </a:p>
          <a:p>
            <a:pPr lvl="2">
              <a:lnSpc>
                <a:spcPct val="150000"/>
              </a:lnSpc>
            </a:pPr>
            <a:r>
              <a:rPr lang="en-US" sz="2200" dirty="0"/>
              <a:t>Over 25+ options</a:t>
            </a:r>
          </a:p>
          <a:p>
            <a:pPr>
              <a:lnSpc>
                <a:spcPct val="150000"/>
              </a:lnSpc>
            </a:pPr>
            <a:endParaRPr lang="en-US" sz="2200" dirty="0"/>
          </a:p>
        </p:txBody>
      </p:sp>
      <p:pic>
        <p:nvPicPr>
          <p:cNvPr id="4" name="Picture 3">
            <a:extLst>
              <a:ext uri="{FF2B5EF4-FFF2-40B4-BE49-F238E27FC236}">
                <a16:creationId xmlns:a16="http://schemas.microsoft.com/office/drawing/2014/main" id="{73BA9BF6-B1BC-400E-8ADF-6A52635969F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22776" y="1717091"/>
            <a:ext cx="4463682" cy="3446580"/>
          </a:xfrm>
          <a:prstGeom prst="rect">
            <a:avLst/>
          </a:prstGeom>
          <a:ln>
            <a:solidFill>
              <a:srgbClr val="002060"/>
            </a:solidFill>
          </a:ln>
        </p:spPr>
      </p:pic>
      <p:pic>
        <p:nvPicPr>
          <p:cNvPr id="5" name="Picture 4">
            <a:extLst>
              <a:ext uri="{FF2B5EF4-FFF2-40B4-BE49-F238E27FC236}">
                <a16:creationId xmlns:a16="http://schemas.microsoft.com/office/drawing/2014/main" id="{3F755806-24C5-4D03-A9ED-F92F5B82861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60798659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62A2-DA1C-46B8-9D56-E541CBE9F296}"/>
              </a:ext>
            </a:extLst>
          </p:cNvPr>
          <p:cNvSpPr>
            <a:spLocks noGrp="1"/>
          </p:cNvSpPr>
          <p:nvPr>
            <p:ph type="title"/>
          </p:nvPr>
        </p:nvSpPr>
        <p:spPr/>
        <p:txBody>
          <a:bodyPr/>
          <a:lstStyle/>
          <a:p>
            <a:r>
              <a:rPr lang="en-US" dirty="0"/>
              <a:t>Map to Web App</a:t>
            </a:r>
          </a:p>
        </p:txBody>
      </p:sp>
      <p:grpSp>
        <p:nvGrpSpPr>
          <p:cNvPr id="54" name="Group 53">
            <a:extLst>
              <a:ext uri="{FF2B5EF4-FFF2-40B4-BE49-F238E27FC236}">
                <a16:creationId xmlns:a16="http://schemas.microsoft.com/office/drawing/2014/main" id="{3662EC15-C0CD-4136-BD18-1296CE24D249}"/>
              </a:ext>
              <a:ext uri="{C183D7F6-B498-43B3-948B-1728B52AA6E4}">
                <adec:decorative xmlns:adec="http://schemas.microsoft.com/office/drawing/2017/decorative" val="1"/>
              </a:ext>
            </a:extLst>
          </p:cNvPr>
          <p:cNvGrpSpPr/>
          <p:nvPr/>
        </p:nvGrpSpPr>
        <p:grpSpPr>
          <a:xfrm>
            <a:off x="368918" y="1739236"/>
            <a:ext cx="3213847" cy="2738122"/>
            <a:chOff x="368918" y="1739236"/>
            <a:chExt cx="3213847" cy="2738122"/>
          </a:xfrm>
        </p:grpSpPr>
        <p:sp>
          <p:nvSpPr>
            <p:cNvPr id="46" name="TextBox 45">
              <a:extLst>
                <a:ext uri="{FF2B5EF4-FFF2-40B4-BE49-F238E27FC236}">
                  <a16:creationId xmlns:a16="http://schemas.microsoft.com/office/drawing/2014/main" id="{B58EA095-846A-4617-A201-FD71E9A30F88}"/>
                </a:ext>
              </a:extLst>
            </p:cNvPr>
            <p:cNvSpPr txBox="1"/>
            <p:nvPr/>
          </p:nvSpPr>
          <p:spPr>
            <a:xfrm>
              <a:off x="368918" y="1739236"/>
              <a:ext cx="3213847" cy="448931"/>
            </a:xfrm>
            <a:prstGeom prst="rect">
              <a:avLst/>
            </a:prstGeom>
            <a:noFill/>
            <a:effectLst/>
          </p:spPr>
          <p:txBody>
            <a:bodyPr wrap="square" lIns="0" tIns="0" rIns="0" bIns="0" rtlCol="0">
              <a:noAutofit/>
            </a:bodyPr>
            <a:lstStyle/>
            <a:p>
              <a:pPr algn="ctr" eaLnBrk="0" hangingPunct="0"/>
              <a:r>
                <a:rPr lang="en-US" sz="2600" b="1" dirty="0"/>
                <a:t>From</a:t>
              </a:r>
            </a:p>
            <a:p>
              <a:pPr algn="ctr" eaLnBrk="0" hangingPunct="0"/>
              <a:r>
                <a:rPr lang="en-US" sz="2600" b="1" dirty="0">
                  <a:ea typeface="+mn-ea"/>
                  <a:cs typeface="+mn-cs"/>
                </a:rPr>
                <a:t>Map Viewer</a:t>
              </a:r>
            </a:p>
          </p:txBody>
        </p:sp>
        <p:grpSp>
          <p:nvGrpSpPr>
            <p:cNvPr id="3" name="Group 2">
              <a:extLst>
                <a:ext uri="{FF2B5EF4-FFF2-40B4-BE49-F238E27FC236}">
                  <a16:creationId xmlns:a16="http://schemas.microsoft.com/office/drawing/2014/main" id="{11395050-3B59-4274-8B95-75668F6C1D06}"/>
                </a:ext>
                <a:ext uri="{C183D7F6-B498-43B3-948B-1728B52AA6E4}">
                  <adec:decorative xmlns:adec="http://schemas.microsoft.com/office/drawing/2017/decorative" val="1"/>
                </a:ext>
              </a:extLst>
            </p:cNvPr>
            <p:cNvGrpSpPr>
              <a:grpSpLocks noChangeAspect="1"/>
            </p:cNvGrpSpPr>
            <p:nvPr/>
          </p:nvGrpSpPr>
          <p:grpSpPr>
            <a:xfrm>
              <a:off x="825979" y="2695593"/>
              <a:ext cx="2334250" cy="1781765"/>
              <a:chOff x="8596313" y="3111500"/>
              <a:chExt cx="536575" cy="409575"/>
            </a:xfrm>
          </p:grpSpPr>
          <p:sp useBgFill="1">
            <p:nvSpPr>
              <p:cNvPr id="4" name="Freeform 141">
                <a:extLst>
                  <a:ext uri="{FF2B5EF4-FFF2-40B4-BE49-F238E27FC236}">
                    <a16:creationId xmlns:a16="http://schemas.microsoft.com/office/drawing/2014/main" id="{390FC400-7C18-49D1-8E16-E40C8BFE5097}"/>
                  </a:ext>
                </a:extLst>
              </p:cNvPr>
              <p:cNvSpPr>
                <a:spLocks/>
              </p:cNvSpPr>
              <p:nvPr/>
            </p:nvSpPr>
            <p:spPr bwMode="auto">
              <a:xfrm>
                <a:off x="8596313" y="3111500"/>
                <a:ext cx="536575" cy="409575"/>
              </a:xfrm>
              <a:custGeom>
                <a:avLst/>
                <a:gdLst>
                  <a:gd name="T0" fmla="*/ 113 w 2362"/>
                  <a:gd name="T1" fmla="*/ 0 h 1800"/>
                  <a:gd name="T2" fmla="*/ 2249 w 2362"/>
                  <a:gd name="T3" fmla="*/ 0 h 1800"/>
                  <a:gd name="T4" fmla="*/ 2275 w 2362"/>
                  <a:gd name="T5" fmla="*/ 3 h 1800"/>
                  <a:gd name="T6" fmla="*/ 2299 w 2362"/>
                  <a:gd name="T7" fmla="*/ 12 h 1800"/>
                  <a:gd name="T8" fmla="*/ 2320 w 2362"/>
                  <a:gd name="T9" fmla="*/ 25 h 1800"/>
                  <a:gd name="T10" fmla="*/ 2337 w 2362"/>
                  <a:gd name="T11" fmla="*/ 42 h 1800"/>
                  <a:gd name="T12" fmla="*/ 2350 w 2362"/>
                  <a:gd name="T13" fmla="*/ 63 h 1800"/>
                  <a:gd name="T14" fmla="*/ 2359 w 2362"/>
                  <a:gd name="T15" fmla="*/ 87 h 1800"/>
                  <a:gd name="T16" fmla="*/ 2362 w 2362"/>
                  <a:gd name="T17" fmla="*/ 113 h 1800"/>
                  <a:gd name="T18" fmla="*/ 2362 w 2362"/>
                  <a:gd name="T19" fmla="*/ 1687 h 1800"/>
                  <a:gd name="T20" fmla="*/ 2359 w 2362"/>
                  <a:gd name="T21" fmla="*/ 1713 h 1800"/>
                  <a:gd name="T22" fmla="*/ 2350 w 2362"/>
                  <a:gd name="T23" fmla="*/ 1737 h 1800"/>
                  <a:gd name="T24" fmla="*/ 2337 w 2362"/>
                  <a:gd name="T25" fmla="*/ 1758 h 1800"/>
                  <a:gd name="T26" fmla="*/ 2320 w 2362"/>
                  <a:gd name="T27" fmla="*/ 1775 h 1800"/>
                  <a:gd name="T28" fmla="*/ 2299 w 2362"/>
                  <a:gd name="T29" fmla="*/ 1788 h 1800"/>
                  <a:gd name="T30" fmla="*/ 2275 w 2362"/>
                  <a:gd name="T31" fmla="*/ 1797 h 1800"/>
                  <a:gd name="T32" fmla="*/ 2249 w 2362"/>
                  <a:gd name="T33" fmla="*/ 1800 h 1800"/>
                  <a:gd name="T34" fmla="*/ 113 w 2362"/>
                  <a:gd name="T35" fmla="*/ 1800 h 1800"/>
                  <a:gd name="T36" fmla="*/ 87 w 2362"/>
                  <a:gd name="T37" fmla="*/ 1797 h 1800"/>
                  <a:gd name="T38" fmla="*/ 63 w 2362"/>
                  <a:gd name="T39" fmla="*/ 1788 h 1800"/>
                  <a:gd name="T40" fmla="*/ 42 w 2362"/>
                  <a:gd name="T41" fmla="*/ 1775 h 1800"/>
                  <a:gd name="T42" fmla="*/ 25 w 2362"/>
                  <a:gd name="T43" fmla="*/ 1758 h 1800"/>
                  <a:gd name="T44" fmla="*/ 12 w 2362"/>
                  <a:gd name="T45" fmla="*/ 1737 h 1800"/>
                  <a:gd name="T46" fmla="*/ 3 w 2362"/>
                  <a:gd name="T47" fmla="*/ 1713 h 1800"/>
                  <a:gd name="T48" fmla="*/ 0 w 2362"/>
                  <a:gd name="T49" fmla="*/ 1687 h 1800"/>
                  <a:gd name="T50" fmla="*/ 0 w 2362"/>
                  <a:gd name="T51" fmla="*/ 113 h 1800"/>
                  <a:gd name="T52" fmla="*/ 3 w 2362"/>
                  <a:gd name="T53" fmla="*/ 87 h 1800"/>
                  <a:gd name="T54" fmla="*/ 12 w 2362"/>
                  <a:gd name="T55" fmla="*/ 63 h 1800"/>
                  <a:gd name="T56" fmla="*/ 25 w 2362"/>
                  <a:gd name="T57" fmla="*/ 42 h 1800"/>
                  <a:gd name="T58" fmla="*/ 42 w 2362"/>
                  <a:gd name="T59" fmla="*/ 25 h 1800"/>
                  <a:gd name="T60" fmla="*/ 63 w 2362"/>
                  <a:gd name="T61" fmla="*/ 12 h 1800"/>
                  <a:gd name="T62" fmla="*/ 87 w 2362"/>
                  <a:gd name="T63" fmla="*/ 3 h 1800"/>
                  <a:gd name="T64" fmla="*/ 113 w 2362"/>
                  <a:gd name="T65"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2" h="1800">
                    <a:moveTo>
                      <a:pt x="113" y="0"/>
                    </a:moveTo>
                    <a:lnTo>
                      <a:pt x="2249" y="0"/>
                    </a:lnTo>
                    <a:lnTo>
                      <a:pt x="2275" y="3"/>
                    </a:lnTo>
                    <a:lnTo>
                      <a:pt x="2299" y="12"/>
                    </a:lnTo>
                    <a:lnTo>
                      <a:pt x="2320" y="25"/>
                    </a:lnTo>
                    <a:lnTo>
                      <a:pt x="2337" y="42"/>
                    </a:lnTo>
                    <a:lnTo>
                      <a:pt x="2350" y="63"/>
                    </a:lnTo>
                    <a:lnTo>
                      <a:pt x="2359" y="87"/>
                    </a:lnTo>
                    <a:lnTo>
                      <a:pt x="2362" y="113"/>
                    </a:lnTo>
                    <a:lnTo>
                      <a:pt x="2362" y="1687"/>
                    </a:lnTo>
                    <a:lnTo>
                      <a:pt x="2359" y="1713"/>
                    </a:lnTo>
                    <a:lnTo>
                      <a:pt x="2350" y="1737"/>
                    </a:lnTo>
                    <a:lnTo>
                      <a:pt x="2337" y="1758"/>
                    </a:lnTo>
                    <a:lnTo>
                      <a:pt x="2320" y="1775"/>
                    </a:lnTo>
                    <a:lnTo>
                      <a:pt x="2299" y="1788"/>
                    </a:lnTo>
                    <a:lnTo>
                      <a:pt x="2275" y="1797"/>
                    </a:lnTo>
                    <a:lnTo>
                      <a:pt x="2249" y="1800"/>
                    </a:lnTo>
                    <a:lnTo>
                      <a:pt x="113" y="1800"/>
                    </a:lnTo>
                    <a:lnTo>
                      <a:pt x="87" y="1797"/>
                    </a:lnTo>
                    <a:lnTo>
                      <a:pt x="63" y="1788"/>
                    </a:lnTo>
                    <a:lnTo>
                      <a:pt x="42" y="1775"/>
                    </a:lnTo>
                    <a:lnTo>
                      <a:pt x="25" y="1758"/>
                    </a:lnTo>
                    <a:lnTo>
                      <a:pt x="12" y="1737"/>
                    </a:lnTo>
                    <a:lnTo>
                      <a:pt x="3" y="1713"/>
                    </a:lnTo>
                    <a:lnTo>
                      <a:pt x="0" y="1687"/>
                    </a:lnTo>
                    <a:lnTo>
                      <a:pt x="0" y="113"/>
                    </a:lnTo>
                    <a:lnTo>
                      <a:pt x="3" y="87"/>
                    </a:lnTo>
                    <a:lnTo>
                      <a:pt x="12" y="63"/>
                    </a:lnTo>
                    <a:lnTo>
                      <a:pt x="25" y="42"/>
                    </a:lnTo>
                    <a:lnTo>
                      <a:pt x="42" y="25"/>
                    </a:lnTo>
                    <a:lnTo>
                      <a:pt x="63" y="12"/>
                    </a:lnTo>
                    <a:lnTo>
                      <a:pt x="87" y="3"/>
                    </a:lnTo>
                    <a:lnTo>
                      <a:pt x="113"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142">
                <a:extLst>
                  <a:ext uri="{FF2B5EF4-FFF2-40B4-BE49-F238E27FC236}">
                    <a16:creationId xmlns:a16="http://schemas.microsoft.com/office/drawing/2014/main" id="{BB3F64CC-5EBF-4F98-8547-4237F0FDB79A}"/>
                  </a:ext>
                </a:extLst>
              </p:cNvPr>
              <p:cNvSpPr>
                <a:spLocks noChangeArrowheads="1"/>
              </p:cNvSpPr>
              <p:nvPr/>
            </p:nvSpPr>
            <p:spPr bwMode="auto">
              <a:xfrm>
                <a:off x="8826501" y="3189288"/>
                <a:ext cx="228600" cy="254000"/>
              </a:xfrm>
              <a:prstGeom prst="rect">
                <a:avLst/>
              </a:prstGeom>
              <a:solidFill>
                <a:srgbClr val="7FD9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43">
                <a:extLst>
                  <a:ext uri="{FF2B5EF4-FFF2-40B4-BE49-F238E27FC236}">
                    <a16:creationId xmlns:a16="http://schemas.microsoft.com/office/drawing/2014/main" id="{EC8A0DAD-17D8-4E6B-8FE0-BFC41DC5B30C}"/>
                  </a:ext>
                </a:extLst>
              </p:cNvPr>
              <p:cNvSpPr>
                <a:spLocks/>
              </p:cNvSpPr>
              <p:nvPr/>
            </p:nvSpPr>
            <p:spPr bwMode="auto">
              <a:xfrm>
                <a:off x="8826501" y="3189288"/>
                <a:ext cx="228600" cy="254000"/>
              </a:xfrm>
              <a:custGeom>
                <a:avLst/>
                <a:gdLst>
                  <a:gd name="T0" fmla="*/ 314 w 1012"/>
                  <a:gd name="T1" fmla="*/ 0 h 1124"/>
                  <a:gd name="T2" fmla="*/ 315 w 1012"/>
                  <a:gd name="T3" fmla="*/ 44 h 1124"/>
                  <a:gd name="T4" fmla="*/ 338 w 1012"/>
                  <a:gd name="T5" fmla="*/ 64 h 1124"/>
                  <a:gd name="T6" fmla="*/ 363 w 1012"/>
                  <a:gd name="T7" fmla="*/ 86 h 1124"/>
                  <a:gd name="T8" fmla="*/ 390 w 1012"/>
                  <a:gd name="T9" fmla="*/ 108 h 1124"/>
                  <a:gd name="T10" fmla="*/ 416 w 1012"/>
                  <a:gd name="T11" fmla="*/ 129 h 1124"/>
                  <a:gd name="T12" fmla="*/ 434 w 1012"/>
                  <a:gd name="T13" fmla="*/ 142 h 1124"/>
                  <a:gd name="T14" fmla="*/ 461 w 1012"/>
                  <a:gd name="T15" fmla="*/ 162 h 1124"/>
                  <a:gd name="T16" fmla="*/ 493 w 1012"/>
                  <a:gd name="T17" fmla="*/ 200 h 1124"/>
                  <a:gd name="T18" fmla="*/ 528 w 1012"/>
                  <a:gd name="T19" fmla="*/ 251 h 1124"/>
                  <a:gd name="T20" fmla="*/ 562 w 1012"/>
                  <a:gd name="T21" fmla="*/ 313 h 1124"/>
                  <a:gd name="T22" fmla="*/ 589 w 1012"/>
                  <a:gd name="T23" fmla="*/ 377 h 1124"/>
                  <a:gd name="T24" fmla="*/ 606 w 1012"/>
                  <a:gd name="T25" fmla="*/ 441 h 1124"/>
                  <a:gd name="T26" fmla="*/ 612 w 1012"/>
                  <a:gd name="T27" fmla="*/ 502 h 1124"/>
                  <a:gd name="T28" fmla="*/ 611 w 1012"/>
                  <a:gd name="T29" fmla="*/ 573 h 1124"/>
                  <a:gd name="T30" fmla="*/ 610 w 1012"/>
                  <a:gd name="T31" fmla="*/ 615 h 1124"/>
                  <a:gd name="T32" fmla="*/ 610 w 1012"/>
                  <a:gd name="T33" fmla="*/ 658 h 1124"/>
                  <a:gd name="T34" fmla="*/ 624 w 1012"/>
                  <a:gd name="T35" fmla="*/ 691 h 1124"/>
                  <a:gd name="T36" fmla="*/ 657 w 1012"/>
                  <a:gd name="T37" fmla="*/ 732 h 1124"/>
                  <a:gd name="T38" fmla="*/ 675 w 1012"/>
                  <a:gd name="T39" fmla="*/ 756 h 1124"/>
                  <a:gd name="T40" fmla="*/ 699 w 1012"/>
                  <a:gd name="T41" fmla="*/ 787 h 1124"/>
                  <a:gd name="T42" fmla="*/ 725 w 1012"/>
                  <a:gd name="T43" fmla="*/ 814 h 1124"/>
                  <a:gd name="T44" fmla="*/ 747 w 1012"/>
                  <a:gd name="T45" fmla="*/ 832 h 1124"/>
                  <a:gd name="T46" fmla="*/ 767 w 1012"/>
                  <a:gd name="T47" fmla="*/ 804 h 1124"/>
                  <a:gd name="T48" fmla="*/ 786 w 1012"/>
                  <a:gd name="T49" fmla="*/ 760 h 1124"/>
                  <a:gd name="T50" fmla="*/ 803 w 1012"/>
                  <a:gd name="T51" fmla="*/ 710 h 1124"/>
                  <a:gd name="T52" fmla="*/ 815 w 1012"/>
                  <a:gd name="T53" fmla="*/ 662 h 1124"/>
                  <a:gd name="T54" fmla="*/ 821 w 1012"/>
                  <a:gd name="T55" fmla="*/ 627 h 1124"/>
                  <a:gd name="T56" fmla="*/ 831 w 1012"/>
                  <a:gd name="T57" fmla="*/ 583 h 1124"/>
                  <a:gd name="T58" fmla="*/ 860 w 1012"/>
                  <a:gd name="T59" fmla="*/ 538 h 1124"/>
                  <a:gd name="T60" fmla="*/ 898 w 1012"/>
                  <a:gd name="T61" fmla="*/ 494 h 1124"/>
                  <a:gd name="T62" fmla="*/ 939 w 1012"/>
                  <a:gd name="T63" fmla="*/ 454 h 1124"/>
                  <a:gd name="T64" fmla="*/ 977 w 1012"/>
                  <a:gd name="T65" fmla="*/ 423 h 1124"/>
                  <a:gd name="T66" fmla="*/ 1002 w 1012"/>
                  <a:gd name="T67" fmla="*/ 404 h 1124"/>
                  <a:gd name="T68" fmla="*/ 1012 w 1012"/>
                  <a:gd name="T69" fmla="*/ 1124 h 1124"/>
                  <a:gd name="T70" fmla="*/ 0 w 1012"/>
                  <a:gd name="T71" fmla="*/ 0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2" h="1124">
                    <a:moveTo>
                      <a:pt x="0" y="0"/>
                    </a:moveTo>
                    <a:lnTo>
                      <a:pt x="314" y="0"/>
                    </a:lnTo>
                    <a:lnTo>
                      <a:pt x="314" y="23"/>
                    </a:lnTo>
                    <a:lnTo>
                      <a:pt x="315" y="44"/>
                    </a:lnTo>
                    <a:lnTo>
                      <a:pt x="325" y="54"/>
                    </a:lnTo>
                    <a:lnTo>
                      <a:pt x="338" y="64"/>
                    </a:lnTo>
                    <a:lnTo>
                      <a:pt x="353" y="76"/>
                    </a:lnTo>
                    <a:lnTo>
                      <a:pt x="363" y="86"/>
                    </a:lnTo>
                    <a:lnTo>
                      <a:pt x="376" y="97"/>
                    </a:lnTo>
                    <a:lnTo>
                      <a:pt x="390" y="108"/>
                    </a:lnTo>
                    <a:lnTo>
                      <a:pt x="404" y="119"/>
                    </a:lnTo>
                    <a:lnTo>
                      <a:pt x="416" y="129"/>
                    </a:lnTo>
                    <a:lnTo>
                      <a:pt x="427" y="136"/>
                    </a:lnTo>
                    <a:lnTo>
                      <a:pt x="434" y="142"/>
                    </a:lnTo>
                    <a:lnTo>
                      <a:pt x="447" y="149"/>
                    </a:lnTo>
                    <a:lnTo>
                      <a:pt x="461" y="162"/>
                    </a:lnTo>
                    <a:lnTo>
                      <a:pt x="476" y="179"/>
                    </a:lnTo>
                    <a:lnTo>
                      <a:pt x="493" y="200"/>
                    </a:lnTo>
                    <a:lnTo>
                      <a:pt x="511" y="225"/>
                    </a:lnTo>
                    <a:lnTo>
                      <a:pt x="528" y="251"/>
                    </a:lnTo>
                    <a:lnTo>
                      <a:pt x="545" y="281"/>
                    </a:lnTo>
                    <a:lnTo>
                      <a:pt x="562" y="313"/>
                    </a:lnTo>
                    <a:lnTo>
                      <a:pt x="577" y="344"/>
                    </a:lnTo>
                    <a:lnTo>
                      <a:pt x="589" y="377"/>
                    </a:lnTo>
                    <a:lnTo>
                      <a:pt x="599" y="409"/>
                    </a:lnTo>
                    <a:lnTo>
                      <a:pt x="606" y="441"/>
                    </a:lnTo>
                    <a:lnTo>
                      <a:pt x="611" y="471"/>
                    </a:lnTo>
                    <a:lnTo>
                      <a:pt x="612" y="502"/>
                    </a:lnTo>
                    <a:lnTo>
                      <a:pt x="612" y="537"/>
                    </a:lnTo>
                    <a:lnTo>
                      <a:pt x="611" y="573"/>
                    </a:lnTo>
                    <a:lnTo>
                      <a:pt x="610" y="593"/>
                    </a:lnTo>
                    <a:lnTo>
                      <a:pt x="610" y="615"/>
                    </a:lnTo>
                    <a:lnTo>
                      <a:pt x="608" y="638"/>
                    </a:lnTo>
                    <a:lnTo>
                      <a:pt x="610" y="658"/>
                    </a:lnTo>
                    <a:lnTo>
                      <a:pt x="611" y="675"/>
                    </a:lnTo>
                    <a:lnTo>
                      <a:pt x="624" y="691"/>
                    </a:lnTo>
                    <a:lnTo>
                      <a:pt x="640" y="710"/>
                    </a:lnTo>
                    <a:lnTo>
                      <a:pt x="657" y="732"/>
                    </a:lnTo>
                    <a:lnTo>
                      <a:pt x="664" y="743"/>
                    </a:lnTo>
                    <a:lnTo>
                      <a:pt x="675" y="756"/>
                    </a:lnTo>
                    <a:lnTo>
                      <a:pt x="687" y="771"/>
                    </a:lnTo>
                    <a:lnTo>
                      <a:pt x="699" y="787"/>
                    </a:lnTo>
                    <a:lnTo>
                      <a:pt x="712" y="802"/>
                    </a:lnTo>
                    <a:lnTo>
                      <a:pt x="725" y="814"/>
                    </a:lnTo>
                    <a:lnTo>
                      <a:pt x="736" y="825"/>
                    </a:lnTo>
                    <a:lnTo>
                      <a:pt x="747" y="832"/>
                    </a:lnTo>
                    <a:lnTo>
                      <a:pt x="756" y="821"/>
                    </a:lnTo>
                    <a:lnTo>
                      <a:pt x="767" y="804"/>
                    </a:lnTo>
                    <a:lnTo>
                      <a:pt x="776" y="783"/>
                    </a:lnTo>
                    <a:lnTo>
                      <a:pt x="786" y="760"/>
                    </a:lnTo>
                    <a:lnTo>
                      <a:pt x="795" y="735"/>
                    </a:lnTo>
                    <a:lnTo>
                      <a:pt x="803" y="710"/>
                    </a:lnTo>
                    <a:lnTo>
                      <a:pt x="810" y="686"/>
                    </a:lnTo>
                    <a:lnTo>
                      <a:pt x="815" y="662"/>
                    </a:lnTo>
                    <a:lnTo>
                      <a:pt x="819" y="642"/>
                    </a:lnTo>
                    <a:lnTo>
                      <a:pt x="821" y="627"/>
                    </a:lnTo>
                    <a:lnTo>
                      <a:pt x="824" y="605"/>
                    </a:lnTo>
                    <a:lnTo>
                      <a:pt x="831" y="583"/>
                    </a:lnTo>
                    <a:lnTo>
                      <a:pt x="844" y="561"/>
                    </a:lnTo>
                    <a:lnTo>
                      <a:pt x="860" y="538"/>
                    </a:lnTo>
                    <a:lnTo>
                      <a:pt x="878" y="516"/>
                    </a:lnTo>
                    <a:lnTo>
                      <a:pt x="898" y="494"/>
                    </a:lnTo>
                    <a:lnTo>
                      <a:pt x="919" y="473"/>
                    </a:lnTo>
                    <a:lnTo>
                      <a:pt x="939" y="454"/>
                    </a:lnTo>
                    <a:lnTo>
                      <a:pt x="959" y="437"/>
                    </a:lnTo>
                    <a:lnTo>
                      <a:pt x="977" y="423"/>
                    </a:lnTo>
                    <a:lnTo>
                      <a:pt x="993" y="410"/>
                    </a:lnTo>
                    <a:lnTo>
                      <a:pt x="1002" y="404"/>
                    </a:lnTo>
                    <a:lnTo>
                      <a:pt x="1012" y="399"/>
                    </a:lnTo>
                    <a:lnTo>
                      <a:pt x="1012" y="1124"/>
                    </a:lnTo>
                    <a:lnTo>
                      <a:pt x="0" y="1124"/>
                    </a:lnTo>
                    <a:lnTo>
                      <a:pt x="0" y="0"/>
                    </a:lnTo>
                    <a:close/>
                  </a:path>
                </a:pathLst>
              </a:custGeom>
              <a:solidFill>
                <a:srgbClr val="50B34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44">
                <a:extLst>
                  <a:ext uri="{FF2B5EF4-FFF2-40B4-BE49-F238E27FC236}">
                    <a16:creationId xmlns:a16="http://schemas.microsoft.com/office/drawing/2014/main" id="{84116231-B6AD-4E20-9556-0EA4BCB8083A}"/>
                  </a:ext>
                </a:extLst>
              </p:cNvPr>
              <p:cNvSpPr>
                <a:spLocks/>
              </p:cNvSpPr>
              <p:nvPr/>
            </p:nvSpPr>
            <p:spPr bwMode="auto">
              <a:xfrm>
                <a:off x="8826501" y="3189288"/>
                <a:ext cx="228600" cy="254000"/>
              </a:xfrm>
              <a:custGeom>
                <a:avLst/>
                <a:gdLst>
                  <a:gd name="T0" fmla="*/ 240 w 1012"/>
                  <a:gd name="T1" fmla="*/ 0 h 1124"/>
                  <a:gd name="T2" fmla="*/ 241 w 1012"/>
                  <a:gd name="T3" fmla="*/ 43 h 1124"/>
                  <a:gd name="T4" fmla="*/ 244 w 1012"/>
                  <a:gd name="T5" fmla="*/ 76 h 1124"/>
                  <a:gd name="T6" fmla="*/ 251 w 1012"/>
                  <a:gd name="T7" fmla="*/ 92 h 1124"/>
                  <a:gd name="T8" fmla="*/ 269 w 1012"/>
                  <a:gd name="T9" fmla="*/ 105 h 1124"/>
                  <a:gd name="T10" fmla="*/ 297 w 1012"/>
                  <a:gd name="T11" fmla="*/ 129 h 1124"/>
                  <a:gd name="T12" fmla="*/ 331 w 1012"/>
                  <a:gd name="T13" fmla="*/ 156 h 1124"/>
                  <a:gd name="T14" fmla="*/ 363 w 1012"/>
                  <a:gd name="T15" fmla="*/ 184 h 1124"/>
                  <a:gd name="T16" fmla="*/ 393 w 1012"/>
                  <a:gd name="T17" fmla="*/ 205 h 1124"/>
                  <a:gd name="T18" fmla="*/ 414 w 1012"/>
                  <a:gd name="T19" fmla="*/ 218 h 1124"/>
                  <a:gd name="T20" fmla="*/ 436 w 1012"/>
                  <a:gd name="T21" fmla="*/ 244 h 1124"/>
                  <a:gd name="T22" fmla="*/ 463 w 1012"/>
                  <a:gd name="T23" fmla="*/ 285 h 1124"/>
                  <a:gd name="T24" fmla="*/ 488 w 1012"/>
                  <a:gd name="T25" fmla="*/ 334 h 1124"/>
                  <a:gd name="T26" fmla="*/ 511 w 1012"/>
                  <a:gd name="T27" fmla="*/ 387 h 1124"/>
                  <a:gd name="T28" fmla="*/ 528 w 1012"/>
                  <a:gd name="T29" fmla="*/ 435 h 1124"/>
                  <a:gd name="T30" fmla="*/ 537 w 1012"/>
                  <a:gd name="T31" fmla="*/ 476 h 1124"/>
                  <a:gd name="T32" fmla="*/ 537 w 1012"/>
                  <a:gd name="T33" fmla="*/ 520 h 1124"/>
                  <a:gd name="T34" fmla="*/ 536 w 1012"/>
                  <a:gd name="T35" fmla="*/ 572 h 1124"/>
                  <a:gd name="T36" fmla="*/ 535 w 1012"/>
                  <a:gd name="T37" fmla="*/ 623 h 1124"/>
                  <a:gd name="T38" fmla="*/ 536 w 1012"/>
                  <a:gd name="T39" fmla="*/ 671 h 1124"/>
                  <a:gd name="T40" fmla="*/ 541 w 1012"/>
                  <a:gd name="T41" fmla="*/ 707 h 1124"/>
                  <a:gd name="T42" fmla="*/ 552 w 1012"/>
                  <a:gd name="T43" fmla="*/ 726 h 1124"/>
                  <a:gd name="T44" fmla="*/ 570 w 1012"/>
                  <a:gd name="T45" fmla="*/ 744 h 1124"/>
                  <a:gd name="T46" fmla="*/ 596 w 1012"/>
                  <a:gd name="T47" fmla="*/ 776 h 1124"/>
                  <a:gd name="T48" fmla="*/ 626 w 1012"/>
                  <a:gd name="T49" fmla="*/ 818 h 1124"/>
                  <a:gd name="T50" fmla="*/ 662 w 1012"/>
                  <a:gd name="T51" fmla="*/ 858 h 1124"/>
                  <a:gd name="T52" fmla="*/ 699 w 1012"/>
                  <a:gd name="T53" fmla="*/ 892 h 1124"/>
                  <a:gd name="T54" fmla="*/ 738 w 1012"/>
                  <a:gd name="T55" fmla="*/ 908 h 1124"/>
                  <a:gd name="T56" fmla="*/ 775 w 1012"/>
                  <a:gd name="T57" fmla="*/ 904 h 1124"/>
                  <a:gd name="T58" fmla="*/ 808 w 1012"/>
                  <a:gd name="T59" fmla="*/ 877 h 1124"/>
                  <a:gd name="T60" fmla="*/ 836 w 1012"/>
                  <a:gd name="T61" fmla="*/ 832 h 1124"/>
                  <a:gd name="T62" fmla="*/ 859 w 1012"/>
                  <a:gd name="T63" fmla="*/ 780 h 1124"/>
                  <a:gd name="T64" fmla="*/ 876 w 1012"/>
                  <a:gd name="T65" fmla="*/ 725 h 1124"/>
                  <a:gd name="T66" fmla="*/ 888 w 1012"/>
                  <a:gd name="T67" fmla="*/ 675 h 1124"/>
                  <a:gd name="T68" fmla="*/ 895 w 1012"/>
                  <a:gd name="T69" fmla="*/ 639 h 1124"/>
                  <a:gd name="T70" fmla="*/ 898 w 1012"/>
                  <a:gd name="T71" fmla="*/ 618 h 1124"/>
                  <a:gd name="T72" fmla="*/ 913 w 1012"/>
                  <a:gd name="T73" fmla="*/ 593 h 1124"/>
                  <a:gd name="T74" fmla="*/ 938 w 1012"/>
                  <a:gd name="T75" fmla="*/ 563 h 1124"/>
                  <a:gd name="T76" fmla="*/ 969 w 1012"/>
                  <a:gd name="T77" fmla="*/ 532 h 1124"/>
                  <a:gd name="T78" fmla="*/ 999 w 1012"/>
                  <a:gd name="T79" fmla="*/ 504 h 1124"/>
                  <a:gd name="T80" fmla="*/ 1012 w 1012"/>
                  <a:gd name="T81" fmla="*/ 1124 h 1124"/>
                  <a:gd name="T82" fmla="*/ 0 w 1012"/>
                  <a:gd name="T83" fmla="*/ 0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2" h="1124">
                    <a:moveTo>
                      <a:pt x="0" y="0"/>
                    </a:moveTo>
                    <a:lnTo>
                      <a:pt x="240" y="0"/>
                    </a:lnTo>
                    <a:lnTo>
                      <a:pt x="240" y="22"/>
                    </a:lnTo>
                    <a:lnTo>
                      <a:pt x="241" y="43"/>
                    </a:lnTo>
                    <a:lnTo>
                      <a:pt x="242" y="61"/>
                    </a:lnTo>
                    <a:lnTo>
                      <a:pt x="244" y="76"/>
                    </a:lnTo>
                    <a:lnTo>
                      <a:pt x="247" y="87"/>
                    </a:lnTo>
                    <a:lnTo>
                      <a:pt x="251" y="92"/>
                    </a:lnTo>
                    <a:lnTo>
                      <a:pt x="259" y="97"/>
                    </a:lnTo>
                    <a:lnTo>
                      <a:pt x="269" y="105"/>
                    </a:lnTo>
                    <a:lnTo>
                      <a:pt x="282" y="116"/>
                    </a:lnTo>
                    <a:lnTo>
                      <a:pt x="297" y="129"/>
                    </a:lnTo>
                    <a:lnTo>
                      <a:pt x="314" y="143"/>
                    </a:lnTo>
                    <a:lnTo>
                      <a:pt x="331" y="156"/>
                    </a:lnTo>
                    <a:lnTo>
                      <a:pt x="348" y="171"/>
                    </a:lnTo>
                    <a:lnTo>
                      <a:pt x="363" y="184"/>
                    </a:lnTo>
                    <a:lnTo>
                      <a:pt x="379" y="195"/>
                    </a:lnTo>
                    <a:lnTo>
                      <a:pt x="393" y="205"/>
                    </a:lnTo>
                    <a:lnTo>
                      <a:pt x="405" y="211"/>
                    </a:lnTo>
                    <a:lnTo>
                      <a:pt x="414" y="218"/>
                    </a:lnTo>
                    <a:lnTo>
                      <a:pt x="425" y="229"/>
                    </a:lnTo>
                    <a:lnTo>
                      <a:pt x="436" y="244"/>
                    </a:lnTo>
                    <a:lnTo>
                      <a:pt x="449" y="263"/>
                    </a:lnTo>
                    <a:lnTo>
                      <a:pt x="463" y="285"/>
                    </a:lnTo>
                    <a:lnTo>
                      <a:pt x="475" y="308"/>
                    </a:lnTo>
                    <a:lnTo>
                      <a:pt x="488" y="334"/>
                    </a:lnTo>
                    <a:lnTo>
                      <a:pt x="501" y="360"/>
                    </a:lnTo>
                    <a:lnTo>
                      <a:pt x="511" y="387"/>
                    </a:lnTo>
                    <a:lnTo>
                      <a:pt x="521" y="412"/>
                    </a:lnTo>
                    <a:lnTo>
                      <a:pt x="528" y="435"/>
                    </a:lnTo>
                    <a:lnTo>
                      <a:pt x="533" y="457"/>
                    </a:lnTo>
                    <a:lnTo>
                      <a:pt x="537" y="476"/>
                    </a:lnTo>
                    <a:lnTo>
                      <a:pt x="537" y="497"/>
                    </a:lnTo>
                    <a:lnTo>
                      <a:pt x="537" y="520"/>
                    </a:lnTo>
                    <a:lnTo>
                      <a:pt x="537" y="545"/>
                    </a:lnTo>
                    <a:lnTo>
                      <a:pt x="536" y="572"/>
                    </a:lnTo>
                    <a:lnTo>
                      <a:pt x="535" y="598"/>
                    </a:lnTo>
                    <a:lnTo>
                      <a:pt x="535" y="623"/>
                    </a:lnTo>
                    <a:lnTo>
                      <a:pt x="535" y="648"/>
                    </a:lnTo>
                    <a:lnTo>
                      <a:pt x="536" y="671"/>
                    </a:lnTo>
                    <a:lnTo>
                      <a:pt x="537" y="691"/>
                    </a:lnTo>
                    <a:lnTo>
                      <a:pt x="541" y="707"/>
                    </a:lnTo>
                    <a:lnTo>
                      <a:pt x="545" y="718"/>
                    </a:lnTo>
                    <a:lnTo>
                      <a:pt x="552" y="726"/>
                    </a:lnTo>
                    <a:lnTo>
                      <a:pt x="561" y="732"/>
                    </a:lnTo>
                    <a:lnTo>
                      <a:pt x="570" y="744"/>
                    </a:lnTo>
                    <a:lnTo>
                      <a:pt x="583" y="758"/>
                    </a:lnTo>
                    <a:lnTo>
                      <a:pt x="596" y="776"/>
                    </a:lnTo>
                    <a:lnTo>
                      <a:pt x="611" y="797"/>
                    </a:lnTo>
                    <a:lnTo>
                      <a:pt x="626" y="818"/>
                    </a:lnTo>
                    <a:lnTo>
                      <a:pt x="644" y="838"/>
                    </a:lnTo>
                    <a:lnTo>
                      <a:pt x="662" y="858"/>
                    </a:lnTo>
                    <a:lnTo>
                      <a:pt x="680" y="876"/>
                    </a:lnTo>
                    <a:lnTo>
                      <a:pt x="699" y="892"/>
                    </a:lnTo>
                    <a:lnTo>
                      <a:pt x="719" y="902"/>
                    </a:lnTo>
                    <a:lnTo>
                      <a:pt x="738" y="908"/>
                    </a:lnTo>
                    <a:lnTo>
                      <a:pt x="758" y="910"/>
                    </a:lnTo>
                    <a:lnTo>
                      <a:pt x="775" y="904"/>
                    </a:lnTo>
                    <a:lnTo>
                      <a:pt x="792" y="893"/>
                    </a:lnTo>
                    <a:lnTo>
                      <a:pt x="808" y="877"/>
                    </a:lnTo>
                    <a:lnTo>
                      <a:pt x="822" y="856"/>
                    </a:lnTo>
                    <a:lnTo>
                      <a:pt x="836" y="832"/>
                    </a:lnTo>
                    <a:lnTo>
                      <a:pt x="847" y="806"/>
                    </a:lnTo>
                    <a:lnTo>
                      <a:pt x="859" y="780"/>
                    </a:lnTo>
                    <a:lnTo>
                      <a:pt x="868" y="751"/>
                    </a:lnTo>
                    <a:lnTo>
                      <a:pt x="876" y="725"/>
                    </a:lnTo>
                    <a:lnTo>
                      <a:pt x="883" y="698"/>
                    </a:lnTo>
                    <a:lnTo>
                      <a:pt x="888" y="675"/>
                    </a:lnTo>
                    <a:lnTo>
                      <a:pt x="893" y="655"/>
                    </a:lnTo>
                    <a:lnTo>
                      <a:pt x="895" y="639"/>
                    </a:lnTo>
                    <a:lnTo>
                      <a:pt x="896" y="629"/>
                    </a:lnTo>
                    <a:lnTo>
                      <a:pt x="898" y="618"/>
                    </a:lnTo>
                    <a:lnTo>
                      <a:pt x="903" y="606"/>
                    </a:lnTo>
                    <a:lnTo>
                      <a:pt x="913" y="593"/>
                    </a:lnTo>
                    <a:lnTo>
                      <a:pt x="924" y="578"/>
                    </a:lnTo>
                    <a:lnTo>
                      <a:pt x="938" y="563"/>
                    </a:lnTo>
                    <a:lnTo>
                      <a:pt x="953" y="547"/>
                    </a:lnTo>
                    <a:lnTo>
                      <a:pt x="969" y="532"/>
                    </a:lnTo>
                    <a:lnTo>
                      <a:pt x="983" y="518"/>
                    </a:lnTo>
                    <a:lnTo>
                      <a:pt x="999" y="504"/>
                    </a:lnTo>
                    <a:lnTo>
                      <a:pt x="1012" y="492"/>
                    </a:lnTo>
                    <a:lnTo>
                      <a:pt x="1012" y="1124"/>
                    </a:lnTo>
                    <a:lnTo>
                      <a:pt x="0" y="1124"/>
                    </a:lnTo>
                    <a:lnTo>
                      <a:pt x="0" y="0"/>
                    </a:lnTo>
                    <a:close/>
                  </a:path>
                </a:pathLst>
              </a:custGeom>
              <a:solidFill>
                <a:srgbClr val="AAD0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5">
                <a:extLst>
                  <a:ext uri="{FF2B5EF4-FFF2-40B4-BE49-F238E27FC236}">
                    <a16:creationId xmlns:a16="http://schemas.microsoft.com/office/drawing/2014/main" id="{CBC89CBB-E09B-4864-86F4-50D5822A2B4B}"/>
                  </a:ext>
                </a:extLst>
              </p:cNvPr>
              <p:cNvSpPr>
                <a:spLocks/>
              </p:cNvSpPr>
              <p:nvPr/>
            </p:nvSpPr>
            <p:spPr bwMode="auto">
              <a:xfrm>
                <a:off x="8826501" y="3341688"/>
                <a:ext cx="103188" cy="101600"/>
              </a:xfrm>
              <a:custGeom>
                <a:avLst/>
                <a:gdLst>
                  <a:gd name="T0" fmla="*/ 0 w 453"/>
                  <a:gd name="T1" fmla="*/ 0 h 448"/>
                  <a:gd name="T2" fmla="*/ 42 w 453"/>
                  <a:gd name="T3" fmla="*/ 36 h 448"/>
                  <a:gd name="T4" fmla="*/ 88 w 453"/>
                  <a:gd name="T5" fmla="*/ 70 h 448"/>
                  <a:gd name="T6" fmla="*/ 134 w 453"/>
                  <a:gd name="T7" fmla="*/ 103 h 448"/>
                  <a:gd name="T8" fmla="*/ 181 w 453"/>
                  <a:gd name="T9" fmla="*/ 131 h 448"/>
                  <a:gd name="T10" fmla="*/ 227 w 453"/>
                  <a:gd name="T11" fmla="*/ 159 h 448"/>
                  <a:gd name="T12" fmla="*/ 270 w 453"/>
                  <a:gd name="T13" fmla="*/ 183 h 448"/>
                  <a:gd name="T14" fmla="*/ 297 w 453"/>
                  <a:gd name="T15" fmla="*/ 200 h 448"/>
                  <a:gd name="T16" fmla="*/ 320 w 453"/>
                  <a:gd name="T17" fmla="*/ 220 h 448"/>
                  <a:gd name="T18" fmla="*/ 341 w 453"/>
                  <a:gd name="T19" fmla="*/ 242 h 448"/>
                  <a:gd name="T20" fmla="*/ 359 w 453"/>
                  <a:gd name="T21" fmla="*/ 266 h 448"/>
                  <a:gd name="T22" fmla="*/ 375 w 453"/>
                  <a:gd name="T23" fmla="*/ 293 h 448"/>
                  <a:gd name="T24" fmla="*/ 390 w 453"/>
                  <a:gd name="T25" fmla="*/ 319 h 448"/>
                  <a:gd name="T26" fmla="*/ 402 w 453"/>
                  <a:gd name="T27" fmla="*/ 344 h 448"/>
                  <a:gd name="T28" fmla="*/ 414 w 453"/>
                  <a:gd name="T29" fmla="*/ 370 h 448"/>
                  <a:gd name="T30" fmla="*/ 425 w 453"/>
                  <a:gd name="T31" fmla="*/ 394 h 448"/>
                  <a:gd name="T32" fmla="*/ 434 w 453"/>
                  <a:gd name="T33" fmla="*/ 415 h 448"/>
                  <a:gd name="T34" fmla="*/ 444 w 453"/>
                  <a:gd name="T35" fmla="*/ 433 h 448"/>
                  <a:gd name="T36" fmla="*/ 453 w 453"/>
                  <a:gd name="T37" fmla="*/ 448 h 448"/>
                  <a:gd name="T38" fmla="*/ 0 w 453"/>
                  <a:gd name="T39" fmla="*/ 448 h 448"/>
                  <a:gd name="T40" fmla="*/ 0 w 453"/>
                  <a:gd name="T4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3" h="448">
                    <a:moveTo>
                      <a:pt x="0" y="0"/>
                    </a:moveTo>
                    <a:lnTo>
                      <a:pt x="42" y="36"/>
                    </a:lnTo>
                    <a:lnTo>
                      <a:pt x="88" y="70"/>
                    </a:lnTo>
                    <a:lnTo>
                      <a:pt x="134" y="103"/>
                    </a:lnTo>
                    <a:lnTo>
                      <a:pt x="181" y="131"/>
                    </a:lnTo>
                    <a:lnTo>
                      <a:pt x="227" y="159"/>
                    </a:lnTo>
                    <a:lnTo>
                      <a:pt x="270" y="183"/>
                    </a:lnTo>
                    <a:lnTo>
                      <a:pt x="297" y="200"/>
                    </a:lnTo>
                    <a:lnTo>
                      <a:pt x="320" y="220"/>
                    </a:lnTo>
                    <a:lnTo>
                      <a:pt x="341" y="242"/>
                    </a:lnTo>
                    <a:lnTo>
                      <a:pt x="359" y="266"/>
                    </a:lnTo>
                    <a:lnTo>
                      <a:pt x="375" y="293"/>
                    </a:lnTo>
                    <a:lnTo>
                      <a:pt x="390" y="319"/>
                    </a:lnTo>
                    <a:lnTo>
                      <a:pt x="402" y="344"/>
                    </a:lnTo>
                    <a:lnTo>
                      <a:pt x="414" y="370"/>
                    </a:lnTo>
                    <a:lnTo>
                      <a:pt x="425" y="394"/>
                    </a:lnTo>
                    <a:lnTo>
                      <a:pt x="434" y="415"/>
                    </a:lnTo>
                    <a:lnTo>
                      <a:pt x="444" y="433"/>
                    </a:lnTo>
                    <a:lnTo>
                      <a:pt x="453" y="448"/>
                    </a:lnTo>
                    <a:lnTo>
                      <a:pt x="0" y="448"/>
                    </a:lnTo>
                    <a:lnTo>
                      <a:pt x="0" y="0"/>
                    </a:lnTo>
                    <a:close/>
                  </a:path>
                </a:pathLst>
              </a:custGeom>
              <a:solidFill>
                <a:srgbClr val="F79A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46">
                <a:extLst>
                  <a:ext uri="{FF2B5EF4-FFF2-40B4-BE49-F238E27FC236}">
                    <a16:creationId xmlns:a16="http://schemas.microsoft.com/office/drawing/2014/main" id="{81455F69-2469-4C54-B08B-2A87847287BE}"/>
                  </a:ext>
                </a:extLst>
              </p:cNvPr>
              <p:cNvSpPr>
                <a:spLocks/>
              </p:cNvSpPr>
              <p:nvPr/>
            </p:nvSpPr>
            <p:spPr bwMode="auto">
              <a:xfrm>
                <a:off x="8826501" y="3379788"/>
                <a:ext cx="68263" cy="63500"/>
              </a:xfrm>
              <a:custGeom>
                <a:avLst/>
                <a:gdLst>
                  <a:gd name="T0" fmla="*/ 0 w 305"/>
                  <a:gd name="T1" fmla="*/ 0 h 279"/>
                  <a:gd name="T2" fmla="*/ 41 w 305"/>
                  <a:gd name="T3" fmla="*/ 16 h 279"/>
                  <a:gd name="T4" fmla="*/ 83 w 305"/>
                  <a:gd name="T5" fmla="*/ 32 h 279"/>
                  <a:gd name="T6" fmla="*/ 127 w 305"/>
                  <a:gd name="T7" fmla="*/ 48 h 279"/>
                  <a:gd name="T8" fmla="*/ 168 w 305"/>
                  <a:gd name="T9" fmla="*/ 67 h 279"/>
                  <a:gd name="T10" fmla="*/ 209 w 305"/>
                  <a:gd name="T11" fmla="*/ 88 h 279"/>
                  <a:gd name="T12" fmla="*/ 231 w 305"/>
                  <a:gd name="T13" fmla="*/ 105 h 279"/>
                  <a:gd name="T14" fmla="*/ 250 w 305"/>
                  <a:gd name="T15" fmla="*/ 125 h 279"/>
                  <a:gd name="T16" fmla="*/ 266 w 305"/>
                  <a:gd name="T17" fmla="*/ 148 h 279"/>
                  <a:gd name="T18" fmla="*/ 279 w 305"/>
                  <a:gd name="T19" fmla="*/ 173 h 279"/>
                  <a:gd name="T20" fmla="*/ 288 w 305"/>
                  <a:gd name="T21" fmla="*/ 199 h 279"/>
                  <a:gd name="T22" fmla="*/ 296 w 305"/>
                  <a:gd name="T23" fmla="*/ 226 h 279"/>
                  <a:gd name="T24" fmla="*/ 301 w 305"/>
                  <a:gd name="T25" fmla="*/ 253 h 279"/>
                  <a:gd name="T26" fmla="*/ 305 w 305"/>
                  <a:gd name="T27" fmla="*/ 279 h 279"/>
                  <a:gd name="T28" fmla="*/ 0 w 305"/>
                  <a:gd name="T29" fmla="*/ 279 h 279"/>
                  <a:gd name="T30" fmla="*/ 0 w 305"/>
                  <a:gd name="T3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279">
                    <a:moveTo>
                      <a:pt x="0" y="0"/>
                    </a:moveTo>
                    <a:lnTo>
                      <a:pt x="41" y="16"/>
                    </a:lnTo>
                    <a:lnTo>
                      <a:pt x="83" y="32"/>
                    </a:lnTo>
                    <a:lnTo>
                      <a:pt x="127" y="48"/>
                    </a:lnTo>
                    <a:lnTo>
                      <a:pt x="168" y="67"/>
                    </a:lnTo>
                    <a:lnTo>
                      <a:pt x="209" y="88"/>
                    </a:lnTo>
                    <a:lnTo>
                      <a:pt x="231" y="105"/>
                    </a:lnTo>
                    <a:lnTo>
                      <a:pt x="250" y="125"/>
                    </a:lnTo>
                    <a:lnTo>
                      <a:pt x="266" y="148"/>
                    </a:lnTo>
                    <a:lnTo>
                      <a:pt x="279" y="173"/>
                    </a:lnTo>
                    <a:lnTo>
                      <a:pt x="288" y="199"/>
                    </a:lnTo>
                    <a:lnTo>
                      <a:pt x="296" y="226"/>
                    </a:lnTo>
                    <a:lnTo>
                      <a:pt x="301" y="253"/>
                    </a:lnTo>
                    <a:lnTo>
                      <a:pt x="305" y="279"/>
                    </a:lnTo>
                    <a:lnTo>
                      <a:pt x="0" y="279"/>
                    </a:lnTo>
                    <a:lnTo>
                      <a:pt x="0" y="0"/>
                    </a:lnTo>
                    <a:close/>
                  </a:path>
                </a:pathLst>
              </a:custGeom>
              <a:solidFill>
                <a:srgbClr val="FAD1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47">
                <a:extLst>
                  <a:ext uri="{FF2B5EF4-FFF2-40B4-BE49-F238E27FC236}">
                    <a16:creationId xmlns:a16="http://schemas.microsoft.com/office/drawing/2014/main" id="{DA319B25-42AB-4A76-8625-25C84DCF5559}"/>
                  </a:ext>
                </a:extLst>
              </p:cNvPr>
              <p:cNvSpPr>
                <a:spLocks/>
              </p:cNvSpPr>
              <p:nvPr/>
            </p:nvSpPr>
            <p:spPr bwMode="auto">
              <a:xfrm>
                <a:off x="8874126" y="3281363"/>
                <a:ext cx="26988" cy="26988"/>
              </a:xfrm>
              <a:custGeom>
                <a:avLst/>
                <a:gdLst>
                  <a:gd name="T0" fmla="*/ 58 w 116"/>
                  <a:gd name="T1" fmla="*/ 0 h 117"/>
                  <a:gd name="T2" fmla="*/ 76 w 116"/>
                  <a:gd name="T3" fmla="*/ 3 h 117"/>
                  <a:gd name="T4" fmla="*/ 92 w 116"/>
                  <a:gd name="T5" fmla="*/ 11 h 117"/>
                  <a:gd name="T6" fmla="*/ 105 w 116"/>
                  <a:gd name="T7" fmla="*/ 24 h 117"/>
                  <a:gd name="T8" fmla="*/ 112 w 116"/>
                  <a:gd name="T9" fmla="*/ 40 h 117"/>
                  <a:gd name="T10" fmla="*/ 116 w 116"/>
                  <a:gd name="T11" fmla="*/ 59 h 117"/>
                  <a:gd name="T12" fmla="*/ 112 w 116"/>
                  <a:gd name="T13" fmla="*/ 77 h 117"/>
                  <a:gd name="T14" fmla="*/ 105 w 116"/>
                  <a:gd name="T15" fmla="*/ 94 h 117"/>
                  <a:gd name="T16" fmla="*/ 92 w 116"/>
                  <a:gd name="T17" fmla="*/ 106 h 117"/>
                  <a:gd name="T18" fmla="*/ 76 w 116"/>
                  <a:gd name="T19" fmla="*/ 115 h 117"/>
                  <a:gd name="T20" fmla="*/ 58 w 116"/>
                  <a:gd name="T21" fmla="*/ 117 h 117"/>
                  <a:gd name="T22" fmla="*/ 39 w 116"/>
                  <a:gd name="T23" fmla="*/ 115 h 117"/>
                  <a:gd name="T24" fmla="*/ 24 w 116"/>
                  <a:gd name="T25" fmla="*/ 106 h 117"/>
                  <a:gd name="T26" fmla="*/ 12 w 116"/>
                  <a:gd name="T27" fmla="*/ 94 h 117"/>
                  <a:gd name="T28" fmla="*/ 4 w 116"/>
                  <a:gd name="T29" fmla="*/ 77 h 117"/>
                  <a:gd name="T30" fmla="*/ 0 w 116"/>
                  <a:gd name="T31" fmla="*/ 59 h 117"/>
                  <a:gd name="T32" fmla="*/ 4 w 116"/>
                  <a:gd name="T33" fmla="*/ 40 h 117"/>
                  <a:gd name="T34" fmla="*/ 12 w 116"/>
                  <a:gd name="T35" fmla="*/ 24 h 117"/>
                  <a:gd name="T36" fmla="*/ 24 w 116"/>
                  <a:gd name="T37" fmla="*/ 11 h 117"/>
                  <a:gd name="T38" fmla="*/ 39 w 116"/>
                  <a:gd name="T39" fmla="*/ 3 h 117"/>
                  <a:gd name="T40" fmla="*/ 58 w 116"/>
                  <a:gd name="T4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7">
                    <a:moveTo>
                      <a:pt x="58" y="0"/>
                    </a:moveTo>
                    <a:lnTo>
                      <a:pt x="76" y="3"/>
                    </a:lnTo>
                    <a:lnTo>
                      <a:pt x="92" y="11"/>
                    </a:lnTo>
                    <a:lnTo>
                      <a:pt x="105" y="24"/>
                    </a:lnTo>
                    <a:lnTo>
                      <a:pt x="112" y="40"/>
                    </a:lnTo>
                    <a:lnTo>
                      <a:pt x="116" y="59"/>
                    </a:lnTo>
                    <a:lnTo>
                      <a:pt x="112" y="77"/>
                    </a:lnTo>
                    <a:lnTo>
                      <a:pt x="105" y="94"/>
                    </a:lnTo>
                    <a:lnTo>
                      <a:pt x="92" y="106"/>
                    </a:lnTo>
                    <a:lnTo>
                      <a:pt x="76" y="115"/>
                    </a:lnTo>
                    <a:lnTo>
                      <a:pt x="58" y="117"/>
                    </a:lnTo>
                    <a:lnTo>
                      <a:pt x="39" y="115"/>
                    </a:lnTo>
                    <a:lnTo>
                      <a:pt x="24" y="106"/>
                    </a:lnTo>
                    <a:lnTo>
                      <a:pt x="12" y="94"/>
                    </a:lnTo>
                    <a:lnTo>
                      <a:pt x="4" y="77"/>
                    </a:lnTo>
                    <a:lnTo>
                      <a:pt x="0" y="59"/>
                    </a:lnTo>
                    <a:lnTo>
                      <a:pt x="4" y="40"/>
                    </a:lnTo>
                    <a:lnTo>
                      <a:pt x="12" y="24"/>
                    </a:lnTo>
                    <a:lnTo>
                      <a:pt x="24" y="11"/>
                    </a:lnTo>
                    <a:lnTo>
                      <a:pt x="39" y="3"/>
                    </a:lnTo>
                    <a:lnTo>
                      <a:pt x="58" y="0"/>
                    </a:lnTo>
                    <a:close/>
                  </a:path>
                </a:pathLst>
              </a:custGeom>
              <a:solidFill>
                <a:srgbClr val="28813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48">
                <a:extLst>
                  <a:ext uri="{FF2B5EF4-FFF2-40B4-BE49-F238E27FC236}">
                    <a16:creationId xmlns:a16="http://schemas.microsoft.com/office/drawing/2014/main" id="{2DD6ED6D-EC3F-4360-9DBA-BA9AEFDA9E72}"/>
                  </a:ext>
                </a:extLst>
              </p:cNvPr>
              <p:cNvSpPr>
                <a:spLocks/>
              </p:cNvSpPr>
              <p:nvPr/>
            </p:nvSpPr>
            <p:spPr bwMode="auto">
              <a:xfrm>
                <a:off x="8845551" y="3363913"/>
                <a:ext cx="39688" cy="41275"/>
              </a:xfrm>
              <a:custGeom>
                <a:avLst/>
                <a:gdLst>
                  <a:gd name="T0" fmla="*/ 88 w 176"/>
                  <a:gd name="T1" fmla="*/ 0 h 180"/>
                  <a:gd name="T2" fmla="*/ 111 w 176"/>
                  <a:gd name="T3" fmla="*/ 3 h 180"/>
                  <a:gd name="T4" fmla="*/ 132 w 176"/>
                  <a:gd name="T5" fmla="*/ 12 h 180"/>
                  <a:gd name="T6" fmla="*/ 150 w 176"/>
                  <a:gd name="T7" fmla="*/ 27 h 180"/>
                  <a:gd name="T8" fmla="*/ 164 w 176"/>
                  <a:gd name="T9" fmla="*/ 45 h 180"/>
                  <a:gd name="T10" fmla="*/ 173 w 176"/>
                  <a:gd name="T11" fmla="*/ 66 h 180"/>
                  <a:gd name="T12" fmla="*/ 176 w 176"/>
                  <a:gd name="T13" fmla="*/ 90 h 180"/>
                  <a:gd name="T14" fmla="*/ 173 w 176"/>
                  <a:gd name="T15" fmla="*/ 113 h 180"/>
                  <a:gd name="T16" fmla="*/ 164 w 176"/>
                  <a:gd name="T17" fmla="*/ 135 h 180"/>
                  <a:gd name="T18" fmla="*/ 150 w 176"/>
                  <a:gd name="T19" fmla="*/ 153 h 180"/>
                  <a:gd name="T20" fmla="*/ 132 w 176"/>
                  <a:gd name="T21" fmla="*/ 167 h 180"/>
                  <a:gd name="T22" fmla="*/ 111 w 176"/>
                  <a:gd name="T23" fmla="*/ 177 h 180"/>
                  <a:gd name="T24" fmla="*/ 88 w 176"/>
                  <a:gd name="T25" fmla="*/ 180 h 180"/>
                  <a:gd name="T26" fmla="*/ 65 w 176"/>
                  <a:gd name="T27" fmla="*/ 177 h 180"/>
                  <a:gd name="T28" fmla="*/ 44 w 176"/>
                  <a:gd name="T29" fmla="*/ 167 h 180"/>
                  <a:gd name="T30" fmla="*/ 26 w 176"/>
                  <a:gd name="T31" fmla="*/ 153 h 180"/>
                  <a:gd name="T32" fmla="*/ 12 w 176"/>
                  <a:gd name="T33" fmla="*/ 135 h 180"/>
                  <a:gd name="T34" fmla="*/ 4 w 176"/>
                  <a:gd name="T35" fmla="*/ 113 h 180"/>
                  <a:gd name="T36" fmla="*/ 0 w 176"/>
                  <a:gd name="T37" fmla="*/ 90 h 180"/>
                  <a:gd name="T38" fmla="*/ 4 w 176"/>
                  <a:gd name="T39" fmla="*/ 66 h 180"/>
                  <a:gd name="T40" fmla="*/ 12 w 176"/>
                  <a:gd name="T41" fmla="*/ 45 h 180"/>
                  <a:gd name="T42" fmla="*/ 26 w 176"/>
                  <a:gd name="T43" fmla="*/ 27 h 180"/>
                  <a:gd name="T44" fmla="*/ 44 w 176"/>
                  <a:gd name="T45" fmla="*/ 12 h 180"/>
                  <a:gd name="T46" fmla="*/ 65 w 176"/>
                  <a:gd name="T47" fmla="*/ 3 h 180"/>
                  <a:gd name="T48" fmla="*/ 88 w 176"/>
                  <a:gd name="T4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80">
                    <a:moveTo>
                      <a:pt x="88" y="0"/>
                    </a:moveTo>
                    <a:lnTo>
                      <a:pt x="111" y="3"/>
                    </a:lnTo>
                    <a:lnTo>
                      <a:pt x="132" y="12"/>
                    </a:lnTo>
                    <a:lnTo>
                      <a:pt x="150" y="27"/>
                    </a:lnTo>
                    <a:lnTo>
                      <a:pt x="164" y="45"/>
                    </a:lnTo>
                    <a:lnTo>
                      <a:pt x="173" y="66"/>
                    </a:lnTo>
                    <a:lnTo>
                      <a:pt x="176" y="90"/>
                    </a:lnTo>
                    <a:lnTo>
                      <a:pt x="173" y="113"/>
                    </a:lnTo>
                    <a:lnTo>
                      <a:pt x="164" y="135"/>
                    </a:lnTo>
                    <a:lnTo>
                      <a:pt x="150" y="153"/>
                    </a:lnTo>
                    <a:lnTo>
                      <a:pt x="132" y="167"/>
                    </a:lnTo>
                    <a:lnTo>
                      <a:pt x="111" y="177"/>
                    </a:lnTo>
                    <a:lnTo>
                      <a:pt x="88" y="180"/>
                    </a:lnTo>
                    <a:lnTo>
                      <a:pt x="65" y="177"/>
                    </a:lnTo>
                    <a:lnTo>
                      <a:pt x="44" y="167"/>
                    </a:lnTo>
                    <a:lnTo>
                      <a:pt x="26" y="153"/>
                    </a:lnTo>
                    <a:lnTo>
                      <a:pt x="12" y="135"/>
                    </a:lnTo>
                    <a:lnTo>
                      <a:pt x="4" y="113"/>
                    </a:lnTo>
                    <a:lnTo>
                      <a:pt x="0" y="90"/>
                    </a:lnTo>
                    <a:lnTo>
                      <a:pt x="4" y="66"/>
                    </a:lnTo>
                    <a:lnTo>
                      <a:pt x="12" y="45"/>
                    </a:lnTo>
                    <a:lnTo>
                      <a:pt x="26" y="27"/>
                    </a:lnTo>
                    <a:lnTo>
                      <a:pt x="44" y="12"/>
                    </a:lnTo>
                    <a:lnTo>
                      <a:pt x="65" y="3"/>
                    </a:lnTo>
                    <a:lnTo>
                      <a:pt x="88" y="0"/>
                    </a:lnTo>
                    <a:close/>
                  </a:path>
                </a:pathLst>
              </a:custGeom>
              <a:solidFill>
                <a:srgbClr val="D0750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9">
                <a:extLst>
                  <a:ext uri="{FF2B5EF4-FFF2-40B4-BE49-F238E27FC236}">
                    <a16:creationId xmlns:a16="http://schemas.microsoft.com/office/drawing/2014/main" id="{CC351F30-442B-41D0-AC6F-5AD54F732D64}"/>
                  </a:ext>
                </a:extLst>
              </p:cNvPr>
              <p:cNvSpPr>
                <a:spLocks/>
              </p:cNvSpPr>
              <p:nvPr/>
            </p:nvSpPr>
            <p:spPr bwMode="auto">
              <a:xfrm>
                <a:off x="8829676" y="3235325"/>
                <a:ext cx="26988" cy="26988"/>
              </a:xfrm>
              <a:custGeom>
                <a:avLst/>
                <a:gdLst>
                  <a:gd name="T0" fmla="*/ 58 w 115"/>
                  <a:gd name="T1" fmla="*/ 0 h 118"/>
                  <a:gd name="T2" fmla="*/ 76 w 115"/>
                  <a:gd name="T3" fmla="*/ 3 h 118"/>
                  <a:gd name="T4" fmla="*/ 92 w 115"/>
                  <a:gd name="T5" fmla="*/ 12 h 118"/>
                  <a:gd name="T6" fmla="*/ 104 w 115"/>
                  <a:gd name="T7" fmla="*/ 24 h 118"/>
                  <a:gd name="T8" fmla="*/ 112 w 115"/>
                  <a:gd name="T9" fmla="*/ 41 h 118"/>
                  <a:gd name="T10" fmla="*/ 115 w 115"/>
                  <a:gd name="T11" fmla="*/ 59 h 118"/>
                  <a:gd name="T12" fmla="*/ 112 w 115"/>
                  <a:gd name="T13" fmla="*/ 78 h 118"/>
                  <a:gd name="T14" fmla="*/ 104 w 115"/>
                  <a:gd name="T15" fmla="*/ 94 h 118"/>
                  <a:gd name="T16" fmla="*/ 92 w 115"/>
                  <a:gd name="T17" fmla="*/ 107 h 118"/>
                  <a:gd name="T18" fmla="*/ 76 w 115"/>
                  <a:gd name="T19" fmla="*/ 115 h 118"/>
                  <a:gd name="T20" fmla="*/ 58 w 115"/>
                  <a:gd name="T21" fmla="*/ 118 h 118"/>
                  <a:gd name="T22" fmla="*/ 40 w 115"/>
                  <a:gd name="T23" fmla="*/ 115 h 118"/>
                  <a:gd name="T24" fmla="*/ 24 w 115"/>
                  <a:gd name="T25" fmla="*/ 107 h 118"/>
                  <a:gd name="T26" fmla="*/ 12 w 115"/>
                  <a:gd name="T27" fmla="*/ 94 h 118"/>
                  <a:gd name="T28" fmla="*/ 3 w 115"/>
                  <a:gd name="T29" fmla="*/ 78 h 118"/>
                  <a:gd name="T30" fmla="*/ 0 w 115"/>
                  <a:gd name="T31" fmla="*/ 59 h 118"/>
                  <a:gd name="T32" fmla="*/ 3 w 115"/>
                  <a:gd name="T33" fmla="*/ 41 h 118"/>
                  <a:gd name="T34" fmla="*/ 12 w 115"/>
                  <a:gd name="T35" fmla="*/ 24 h 118"/>
                  <a:gd name="T36" fmla="*/ 24 w 115"/>
                  <a:gd name="T37" fmla="*/ 12 h 118"/>
                  <a:gd name="T38" fmla="*/ 40 w 115"/>
                  <a:gd name="T39" fmla="*/ 3 h 118"/>
                  <a:gd name="T40" fmla="*/ 58 w 115"/>
                  <a:gd name="T4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18">
                    <a:moveTo>
                      <a:pt x="58" y="0"/>
                    </a:moveTo>
                    <a:lnTo>
                      <a:pt x="76" y="3"/>
                    </a:lnTo>
                    <a:lnTo>
                      <a:pt x="92" y="12"/>
                    </a:lnTo>
                    <a:lnTo>
                      <a:pt x="104" y="24"/>
                    </a:lnTo>
                    <a:lnTo>
                      <a:pt x="112" y="41"/>
                    </a:lnTo>
                    <a:lnTo>
                      <a:pt x="115" y="59"/>
                    </a:lnTo>
                    <a:lnTo>
                      <a:pt x="112" y="78"/>
                    </a:lnTo>
                    <a:lnTo>
                      <a:pt x="104" y="94"/>
                    </a:lnTo>
                    <a:lnTo>
                      <a:pt x="92" y="107"/>
                    </a:lnTo>
                    <a:lnTo>
                      <a:pt x="76" y="115"/>
                    </a:lnTo>
                    <a:lnTo>
                      <a:pt x="58" y="118"/>
                    </a:lnTo>
                    <a:lnTo>
                      <a:pt x="40" y="115"/>
                    </a:lnTo>
                    <a:lnTo>
                      <a:pt x="24" y="107"/>
                    </a:lnTo>
                    <a:lnTo>
                      <a:pt x="12" y="94"/>
                    </a:lnTo>
                    <a:lnTo>
                      <a:pt x="3" y="78"/>
                    </a:lnTo>
                    <a:lnTo>
                      <a:pt x="0" y="59"/>
                    </a:lnTo>
                    <a:lnTo>
                      <a:pt x="3" y="41"/>
                    </a:lnTo>
                    <a:lnTo>
                      <a:pt x="12" y="24"/>
                    </a:lnTo>
                    <a:lnTo>
                      <a:pt x="24" y="12"/>
                    </a:lnTo>
                    <a:lnTo>
                      <a:pt x="40" y="3"/>
                    </a:lnTo>
                    <a:lnTo>
                      <a:pt x="58" y="0"/>
                    </a:lnTo>
                    <a:close/>
                  </a:path>
                </a:pathLst>
              </a:custGeom>
              <a:solidFill>
                <a:srgbClr val="007A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50">
                <a:extLst>
                  <a:ext uri="{FF2B5EF4-FFF2-40B4-BE49-F238E27FC236}">
                    <a16:creationId xmlns:a16="http://schemas.microsoft.com/office/drawing/2014/main" id="{402B69D6-7BE5-4E56-AD8D-AE4029166FB7}"/>
                  </a:ext>
                </a:extLst>
              </p:cNvPr>
              <p:cNvSpPr>
                <a:spLocks noEditPoints="1"/>
              </p:cNvSpPr>
              <p:nvPr/>
            </p:nvSpPr>
            <p:spPr bwMode="auto">
              <a:xfrm>
                <a:off x="8621713" y="3138488"/>
                <a:ext cx="485775" cy="355600"/>
              </a:xfrm>
              <a:custGeom>
                <a:avLst/>
                <a:gdLst>
                  <a:gd name="T0" fmla="*/ 225 w 2136"/>
                  <a:gd name="T1" fmla="*/ 450 h 1574"/>
                  <a:gd name="T2" fmla="*/ 562 w 2136"/>
                  <a:gd name="T3" fmla="*/ 450 h 1574"/>
                  <a:gd name="T4" fmla="*/ 562 w 2136"/>
                  <a:gd name="T5" fmla="*/ 562 h 1574"/>
                  <a:gd name="T6" fmla="*/ 225 w 2136"/>
                  <a:gd name="T7" fmla="*/ 562 h 1574"/>
                  <a:gd name="T8" fmla="*/ 225 w 2136"/>
                  <a:gd name="T9" fmla="*/ 450 h 1574"/>
                  <a:gd name="T10" fmla="*/ 225 w 2136"/>
                  <a:gd name="T11" fmla="*/ 225 h 1574"/>
                  <a:gd name="T12" fmla="*/ 562 w 2136"/>
                  <a:gd name="T13" fmla="*/ 225 h 1574"/>
                  <a:gd name="T14" fmla="*/ 562 w 2136"/>
                  <a:gd name="T15" fmla="*/ 337 h 1574"/>
                  <a:gd name="T16" fmla="*/ 225 w 2136"/>
                  <a:gd name="T17" fmla="*/ 337 h 1574"/>
                  <a:gd name="T18" fmla="*/ 225 w 2136"/>
                  <a:gd name="T19" fmla="*/ 225 h 1574"/>
                  <a:gd name="T20" fmla="*/ 787 w 2136"/>
                  <a:gd name="T21" fmla="*/ 112 h 1574"/>
                  <a:gd name="T22" fmla="*/ 787 w 2136"/>
                  <a:gd name="T23" fmla="*/ 1462 h 1574"/>
                  <a:gd name="T24" fmla="*/ 2024 w 2136"/>
                  <a:gd name="T25" fmla="*/ 1462 h 1574"/>
                  <a:gd name="T26" fmla="*/ 2024 w 2136"/>
                  <a:gd name="T27" fmla="*/ 112 h 1574"/>
                  <a:gd name="T28" fmla="*/ 787 w 2136"/>
                  <a:gd name="T29" fmla="*/ 112 h 1574"/>
                  <a:gd name="T30" fmla="*/ 112 w 2136"/>
                  <a:gd name="T31" fmla="*/ 112 h 1574"/>
                  <a:gd name="T32" fmla="*/ 112 w 2136"/>
                  <a:gd name="T33" fmla="*/ 1462 h 1574"/>
                  <a:gd name="T34" fmla="*/ 674 w 2136"/>
                  <a:gd name="T35" fmla="*/ 1462 h 1574"/>
                  <a:gd name="T36" fmla="*/ 674 w 2136"/>
                  <a:gd name="T37" fmla="*/ 112 h 1574"/>
                  <a:gd name="T38" fmla="*/ 112 w 2136"/>
                  <a:gd name="T39" fmla="*/ 112 h 1574"/>
                  <a:gd name="T40" fmla="*/ 0 w 2136"/>
                  <a:gd name="T41" fmla="*/ 0 h 1574"/>
                  <a:gd name="T42" fmla="*/ 2136 w 2136"/>
                  <a:gd name="T43" fmla="*/ 0 h 1574"/>
                  <a:gd name="T44" fmla="*/ 2136 w 2136"/>
                  <a:gd name="T45" fmla="*/ 1574 h 1574"/>
                  <a:gd name="T46" fmla="*/ 0 w 2136"/>
                  <a:gd name="T47" fmla="*/ 1574 h 1574"/>
                  <a:gd name="T48" fmla="*/ 0 w 2136"/>
                  <a:gd name="T49" fmla="*/ 0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6" h="1574">
                    <a:moveTo>
                      <a:pt x="225" y="450"/>
                    </a:moveTo>
                    <a:lnTo>
                      <a:pt x="562" y="450"/>
                    </a:lnTo>
                    <a:lnTo>
                      <a:pt x="562" y="562"/>
                    </a:lnTo>
                    <a:lnTo>
                      <a:pt x="225" y="562"/>
                    </a:lnTo>
                    <a:lnTo>
                      <a:pt x="225" y="450"/>
                    </a:lnTo>
                    <a:close/>
                    <a:moveTo>
                      <a:pt x="225" y="225"/>
                    </a:moveTo>
                    <a:lnTo>
                      <a:pt x="562" y="225"/>
                    </a:lnTo>
                    <a:lnTo>
                      <a:pt x="562" y="337"/>
                    </a:lnTo>
                    <a:lnTo>
                      <a:pt x="225" y="337"/>
                    </a:lnTo>
                    <a:lnTo>
                      <a:pt x="225" y="225"/>
                    </a:lnTo>
                    <a:close/>
                    <a:moveTo>
                      <a:pt x="787" y="112"/>
                    </a:moveTo>
                    <a:lnTo>
                      <a:pt x="787" y="1462"/>
                    </a:lnTo>
                    <a:lnTo>
                      <a:pt x="2024" y="1462"/>
                    </a:lnTo>
                    <a:lnTo>
                      <a:pt x="2024" y="112"/>
                    </a:lnTo>
                    <a:lnTo>
                      <a:pt x="787" y="112"/>
                    </a:lnTo>
                    <a:close/>
                    <a:moveTo>
                      <a:pt x="112" y="112"/>
                    </a:moveTo>
                    <a:lnTo>
                      <a:pt x="112" y="1462"/>
                    </a:lnTo>
                    <a:lnTo>
                      <a:pt x="674" y="1462"/>
                    </a:lnTo>
                    <a:lnTo>
                      <a:pt x="674" y="112"/>
                    </a:lnTo>
                    <a:lnTo>
                      <a:pt x="112" y="112"/>
                    </a:lnTo>
                    <a:close/>
                    <a:moveTo>
                      <a:pt x="0" y="0"/>
                    </a:moveTo>
                    <a:lnTo>
                      <a:pt x="2136" y="0"/>
                    </a:lnTo>
                    <a:lnTo>
                      <a:pt x="2136" y="1574"/>
                    </a:lnTo>
                    <a:lnTo>
                      <a:pt x="0" y="157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a:extLst>
              <a:ext uri="{FF2B5EF4-FFF2-40B4-BE49-F238E27FC236}">
                <a16:creationId xmlns:a16="http://schemas.microsoft.com/office/drawing/2014/main" id="{F01EB34D-2297-49D7-802D-49713A478F4A}"/>
              </a:ext>
              <a:ext uri="{C183D7F6-B498-43B3-948B-1728B52AA6E4}">
                <adec:decorative xmlns:adec="http://schemas.microsoft.com/office/drawing/2017/decorative" val="1"/>
              </a:ext>
            </a:extLst>
          </p:cNvPr>
          <p:cNvGrpSpPr/>
          <p:nvPr/>
        </p:nvGrpSpPr>
        <p:grpSpPr>
          <a:xfrm>
            <a:off x="4462196" y="1405016"/>
            <a:ext cx="3213847" cy="2817753"/>
            <a:chOff x="4462196" y="1405016"/>
            <a:chExt cx="3213847" cy="2817753"/>
          </a:xfrm>
        </p:grpSpPr>
        <p:sp>
          <p:nvSpPr>
            <p:cNvPr id="52" name="TextBox 51">
              <a:extLst>
                <a:ext uri="{FF2B5EF4-FFF2-40B4-BE49-F238E27FC236}">
                  <a16:creationId xmlns:a16="http://schemas.microsoft.com/office/drawing/2014/main" id="{124765F4-8C4A-46BD-A2B4-ED4573B5A100}"/>
                </a:ext>
              </a:extLst>
            </p:cNvPr>
            <p:cNvSpPr txBox="1"/>
            <p:nvPr/>
          </p:nvSpPr>
          <p:spPr>
            <a:xfrm>
              <a:off x="4462196" y="1405016"/>
              <a:ext cx="3213847" cy="1341641"/>
            </a:xfrm>
            <a:prstGeom prst="rect">
              <a:avLst/>
            </a:prstGeom>
            <a:noFill/>
            <a:effectLst/>
          </p:spPr>
          <p:txBody>
            <a:bodyPr wrap="square" lIns="0" tIns="0" rIns="0" bIns="0" rtlCol="0">
              <a:noAutofit/>
            </a:bodyPr>
            <a:lstStyle/>
            <a:p>
              <a:pPr algn="ctr" eaLnBrk="0" hangingPunct="0"/>
              <a:r>
                <a:rPr lang="en-US" sz="2600" b="1" dirty="0">
                  <a:ea typeface="+mn-ea"/>
                  <a:cs typeface="+mn-cs"/>
                </a:rPr>
                <a:t>Select</a:t>
              </a:r>
            </a:p>
            <a:p>
              <a:pPr algn="ctr" eaLnBrk="0" hangingPunct="0"/>
              <a:r>
                <a:rPr lang="en-US" sz="2600" b="1" dirty="0">
                  <a:ea typeface="+mn-ea"/>
                  <a:cs typeface="+mn-cs"/>
                </a:rPr>
                <a:t>Configurable</a:t>
              </a:r>
            </a:p>
            <a:p>
              <a:pPr algn="ctr" eaLnBrk="0" hangingPunct="0"/>
              <a:r>
                <a:rPr lang="en-US" sz="2600" b="1" dirty="0"/>
                <a:t>App Template</a:t>
              </a:r>
              <a:endParaRPr lang="en-US" sz="2600" b="1" dirty="0">
                <a:ea typeface="+mn-ea"/>
                <a:cs typeface="+mn-cs"/>
              </a:endParaRPr>
            </a:p>
          </p:txBody>
        </p:sp>
        <p:grpSp>
          <p:nvGrpSpPr>
            <p:cNvPr id="48" name="Group 47">
              <a:extLst>
                <a:ext uri="{FF2B5EF4-FFF2-40B4-BE49-F238E27FC236}">
                  <a16:creationId xmlns:a16="http://schemas.microsoft.com/office/drawing/2014/main" id="{2BFEEAF5-2342-4059-A171-1C5928BBAA1F}"/>
                </a:ext>
                <a:ext uri="{C183D7F6-B498-43B3-948B-1728B52AA6E4}">
                  <adec:decorative xmlns:adec="http://schemas.microsoft.com/office/drawing/2017/decorative" val="1"/>
                </a:ext>
              </a:extLst>
            </p:cNvPr>
            <p:cNvGrpSpPr>
              <a:grpSpLocks noChangeAspect="1"/>
            </p:cNvGrpSpPr>
            <p:nvPr/>
          </p:nvGrpSpPr>
          <p:grpSpPr>
            <a:xfrm>
              <a:off x="5425179" y="2881128"/>
              <a:ext cx="1341641" cy="1341641"/>
              <a:chOff x="3901478" y="2468880"/>
              <a:chExt cx="538842" cy="538842"/>
            </a:xfrm>
          </p:grpSpPr>
          <p:sp useBgFill="1">
            <p:nvSpPr>
              <p:cNvPr id="49" name="Freeform 6">
                <a:extLst>
                  <a:ext uri="{FF2B5EF4-FFF2-40B4-BE49-F238E27FC236}">
                    <a16:creationId xmlns:a16="http://schemas.microsoft.com/office/drawing/2014/main" id="{F516D912-12DD-4C8F-9501-60E581DC2CB7}"/>
                  </a:ext>
                </a:extLst>
              </p:cNvPr>
              <p:cNvSpPr>
                <a:spLocks/>
              </p:cNvSpPr>
              <p:nvPr/>
            </p:nvSpPr>
            <p:spPr bwMode="auto">
              <a:xfrm>
                <a:off x="3901478" y="2468880"/>
                <a:ext cx="538842" cy="538842"/>
              </a:xfrm>
              <a:custGeom>
                <a:avLst/>
                <a:gdLst>
                  <a:gd name="T0" fmla="*/ 1304 w 2362"/>
                  <a:gd name="T1" fmla="*/ 3 h 2362"/>
                  <a:gd name="T2" fmla="*/ 1384 w 2362"/>
                  <a:gd name="T3" fmla="*/ 42 h 2362"/>
                  <a:gd name="T4" fmla="*/ 1433 w 2362"/>
                  <a:gd name="T5" fmla="*/ 117 h 2362"/>
                  <a:gd name="T6" fmla="*/ 1755 w 2362"/>
                  <a:gd name="T7" fmla="*/ 250 h 2362"/>
                  <a:gd name="T8" fmla="*/ 1832 w 2362"/>
                  <a:gd name="T9" fmla="*/ 232 h 2362"/>
                  <a:gd name="T10" fmla="*/ 1909 w 2362"/>
                  <a:gd name="T11" fmla="*/ 250 h 2362"/>
                  <a:gd name="T12" fmla="*/ 2081 w 2362"/>
                  <a:gd name="T13" fmla="*/ 411 h 2362"/>
                  <a:gd name="T14" fmla="*/ 2125 w 2362"/>
                  <a:gd name="T15" fmla="*/ 489 h 2362"/>
                  <a:gd name="T16" fmla="*/ 2123 w 2362"/>
                  <a:gd name="T17" fmla="*/ 578 h 2362"/>
                  <a:gd name="T18" fmla="*/ 2067 w 2362"/>
                  <a:gd name="T19" fmla="*/ 871 h 2362"/>
                  <a:gd name="T20" fmla="*/ 2299 w 2362"/>
                  <a:gd name="T21" fmla="*/ 958 h 2362"/>
                  <a:gd name="T22" fmla="*/ 2350 w 2362"/>
                  <a:gd name="T23" fmla="*/ 1030 h 2362"/>
                  <a:gd name="T24" fmla="*/ 2362 w 2362"/>
                  <a:gd name="T25" fmla="*/ 1273 h 2362"/>
                  <a:gd name="T26" fmla="*/ 2338 w 2362"/>
                  <a:gd name="T27" fmla="*/ 1360 h 2362"/>
                  <a:gd name="T28" fmla="*/ 2273 w 2362"/>
                  <a:gd name="T29" fmla="*/ 1421 h 2362"/>
                  <a:gd name="T30" fmla="*/ 2026 w 2362"/>
                  <a:gd name="T31" fmla="*/ 1590 h 2362"/>
                  <a:gd name="T32" fmla="*/ 2129 w 2362"/>
                  <a:gd name="T33" fmla="*/ 1814 h 2362"/>
                  <a:gd name="T34" fmla="*/ 2115 w 2362"/>
                  <a:gd name="T35" fmla="*/ 1901 h 2362"/>
                  <a:gd name="T36" fmla="*/ 1951 w 2362"/>
                  <a:gd name="T37" fmla="*/ 2081 h 2362"/>
                  <a:gd name="T38" fmla="*/ 1885 w 2362"/>
                  <a:gd name="T39" fmla="*/ 2122 h 2362"/>
                  <a:gd name="T40" fmla="*/ 1805 w 2362"/>
                  <a:gd name="T41" fmla="*/ 2128 h 2362"/>
                  <a:gd name="T42" fmla="*/ 1590 w 2362"/>
                  <a:gd name="T43" fmla="*/ 2026 h 2362"/>
                  <a:gd name="T44" fmla="*/ 1421 w 2362"/>
                  <a:gd name="T45" fmla="*/ 2273 h 2362"/>
                  <a:gd name="T46" fmla="*/ 1360 w 2362"/>
                  <a:gd name="T47" fmla="*/ 2338 h 2362"/>
                  <a:gd name="T48" fmla="*/ 1273 w 2362"/>
                  <a:gd name="T49" fmla="*/ 2362 h 2362"/>
                  <a:gd name="T50" fmla="*/ 1030 w 2362"/>
                  <a:gd name="T51" fmla="*/ 2350 h 2362"/>
                  <a:gd name="T52" fmla="*/ 958 w 2362"/>
                  <a:gd name="T53" fmla="*/ 2299 h 2362"/>
                  <a:gd name="T54" fmla="*/ 871 w 2362"/>
                  <a:gd name="T55" fmla="*/ 2067 h 2362"/>
                  <a:gd name="T56" fmla="*/ 582 w 2362"/>
                  <a:gd name="T57" fmla="*/ 2121 h 2362"/>
                  <a:gd name="T58" fmla="*/ 504 w 2362"/>
                  <a:gd name="T59" fmla="*/ 2128 h 2362"/>
                  <a:gd name="T60" fmla="*/ 431 w 2362"/>
                  <a:gd name="T61" fmla="*/ 2098 h 2362"/>
                  <a:gd name="T62" fmla="*/ 262 w 2362"/>
                  <a:gd name="T63" fmla="*/ 1928 h 2362"/>
                  <a:gd name="T64" fmla="*/ 232 w 2362"/>
                  <a:gd name="T65" fmla="*/ 1843 h 2362"/>
                  <a:gd name="T66" fmla="*/ 250 w 2362"/>
                  <a:gd name="T67" fmla="*/ 1755 h 2362"/>
                  <a:gd name="T68" fmla="*/ 117 w 2362"/>
                  <a:gd name="T69" fmla="*/ 1433 h 2362"/>
                  <a:gd name="T70" fmla="*/ 42 w 2362"/>
                  <a:gd name="T71" fmla="*/ 1384 h 2362"/>
                  <a:gd name="T72" fmla="*/ 3 w 2362"/>
                  <a:gd name="T73" fmla="*/ 1304 h 2362"/>
                  <a:gd name="T74" fmla="*/ 3 w 2362"/>
                  <a:gd name="T75" fmla="*/ 1058 h 2362"/>
                  <a:gd name="T76" fmla="*/ 42 w 2362"/>
                  <a:gd name="T77" fmla="*/ 978 h 2362"/>
                  <a:gd name="T78" fmla="*/ 117 w 2362"/>
                  <a:gd name="T79" fmla="*/ 929 h 2362"/>
                  <a:gd name="T80" fmla="*/ 250 w 2362"/>
                  <a:gd name="T81" fmla="*/ 607 h 2362"/>
                  <a:gd name="T82" fmla="*/ 232 w 2362"/>
                  <a:gd name="T83" fmla="*/ 519 h 2362"/>
                  <a:gd name="T84" fmla="*/ 262 w 2362"/>
                  <a:gd name="T85" fmla="*/ 434 h 2362"/>
                  <a:gd name="T86" fmla="*/ 431 w 2362"/>
                  <a:gd name="T87" fmla="*/ 264 h 2362"/>
                  <a:gd name="T88" fmla="*/ 504 w 2362"/>
                  <a:gd name="T89" fmla="*/ 234 h 2362"/>
                  <a:gd name="T90" fmla="*/ 582 w 2362"/>
                  <a:gd name="T91" fmla="*/ 241 h 2362"/>
                  <a:gd name="T92" fmla="*/ 871 w 2362"/>
                  <a:gd name="T93" fmla="*/ 295 h 2362"/>
                  <a:gd name="T94" fmla="*/ 958 w 2362"/>
                  <a:gd name="T95" fmla="*/ 63 h 2362"/>
                  <a:gd name="T96" fmla="*/ 1030 w 2362"/>
                  <a:gd name="T97" fmla="*/ 1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2" h="2362">
                    <a:moveTo>
                      <a:pt x="1089" y="0"/>
                    </a:moveTo>
                    <a:lnTo>
                      <a:pt x="1273" y="0"/>
                    </a:lnTo>
                    <a:lnTo>
                      <a:pt x="1304" y="3"/>
                    </a:lnTo>
                    <a:lnTo>
                      <a:pt x="1332" y="12"/>
                    </a:lnTo>
                    <a:lnTo>
                      <a:pt x="1360" y="24"/>
                    </a:lnTo>
                    <a:lnTo>
                      <a:pt x="1384" y="42"/>
                    </a:lnTo>
                    <a:lnTo>
                      <a:pt x="1404" y="63"/>
                    </a:lnTo>
                    <a:lnTo>
                      <a:pt x="1421" y="89"/>
                    </a:lnTo>
                    <a:lnTo>
                      <a:pt x="1433" y="117"/>
                    </a:lnTo>
                    <a:lnTo>
                      <a:pt x="1491" y="295"/>
                    </a:lnTo>
                    <a:lnTo>
                      <a:pt x="1590" y="336"/>
                    </a:lnTo>
                    <a:lnTo>
                      <a:pt x="1755" y="250"/>
                    </a:lnTo>
                    <a:lnTo>
                      <a:pt x="1780" y="241"/>
                    </a:lnTo>
                    <a:lnTo>
                      <a:pt x="1805" y="234"/>
                    </a:lnTo>
                    <a:lnTo>
                      <a:pt x="1832" y="232"/>
                    </a:lnTo>
                    <a:lnTo>
                      <a:pt x="1858" y="234"/>
                    </a:lnTo>
                    <a:lnTo>
                      <a:pt x="1885" y="240"/>
                    </a:lnTo>
                    <a:lnTo>
                      <a:pt x="1909" y="250"/>
                    </a:lnTo>
                    <a:lnTo>
                      <a:pt x="1931" y="264"/>
                    </a:lnTo>
                    <a:lnTo>
                      <a:pt x="1951" y="281"/>
                    </a:lnTo>
                    <a:lnTo>
                      <a:pt x="2081" y="411"/>
                    </a:lnTo>
                    <a:lnTo>
                      <a:pt x="2100" y="434"/>
                    </a:lnTo>
                    <a:lnTo>
                      <a:pt x="2115" y="461"/>
                    </a:lnTo>
                    <a:lnTo>
                      <a:pt x="2125" y="489"/>
                    </a:lnTo>
                    <a:lnTo>
                      <a:pt x="2130" y="519"/>
                    </a:lnTo>
                    <a:lnTo>
                      <a:pt x="2129" y="548"/>
                    </a:lnTo>
                    <a:lnTo>
                      <a:pt x="2123" y="578"/>
                    </a:lnTo>
                    <a:lnTo>
                      <a:pt x="2112" y="607"/>
                    </a:lnTo>
                    <a:lnTo>
                      <a:pt x="2026" y="772"/>
                    </a:lnTo>
                    <a:lnTo>
                      <a:pt x="2067" y="871"/>
                    </a:lnTo>
                    <a:lnTo>
                      <a:pt x="2245" y="929"/>
                    </a:lnTo>
                    <a:lnTo>
                      <a:pt x="2273" y="941"/>
                    </a:lnTo>
                    <a:lnTo>
                      <a:pt x="2299" y="958"/>
                    </a:lnTo>
                    <a:lnTo>
                      <a:pt x="2320" y="978"/>
                    </a:lnTo>
                    <a:lnTo>
                      <a:pt x="2338" y="1002"/>
                    </a:lnTo>
                    <a:lnTo>
                      <a:pt x="2350" y="1030"/>
                    </a:lnTo>
                    <a:lnTo>
                      <a:pt x="2359" y="1058"/>
                    </a:lnTo>
                    <a:lnTo>
                      <a:pt x="2362" y="1089"/>
                    </a:lnTo>
                    <a:lnTo>
                      <a:pt x="2362" y="1273"/>
                    </a:lnTo>
                    <a:lnTo>
                      <a:pt x="2359" y="1304"/>
                    </a:lnTo>
                    <a:lnTo>
                      <a:pt x="2350" y="1332"/>
                    </a:lnTo>
                    <a:lnTo>
                      <a:pt x="2338" y="1360"/>
                    </a:lnTo>
                    <a:lnTo>
                      <a:pt x="2320" y="1384"/>
                    </a:lnTo>
                    <a:lnTo>
                      <a:pt x="2299" y="1404"/>
                    </a:lnTo>
                    <a:lnTo>
                      <a:pt x="2273" y="1421"/>
                    </a:lnTo>
                    <a:lnTo>
                      <a:pt x="2245" y="1433"/>
                    </a:lnTo>
                    <a:lnTo>
                      <a:pt x="2067" y="1491"/>
                    </a:lnTo>
                    <a:lnTo>
                      <a:pt x="2026" y="1590"/>
                    </a:lnTo>
                    <a:lnTo>
                      <a:pt x="2112" y="1755"/>
                    </a:lnTo>
                    <a:lnTo>
                      <a:pt x="2123" y="1784"/>
                    </a:lnTo>
                    <a:lnTo>
                      <a:pt x="2129" y="1814"/>
                    </a:lnTo>
                    <a:lnTo>
                      <a:pt x="2130" y="1843"/>
                    </a:lnTo>
                    <a:lnTo>
                      <a:pt x="2125" y="1873"/>
                    </a:lnTo>
                    <a:lnTo>
                      <a:pt x="2115" y="1901"/>
                    </a:lnTo>
                    <a:lnTo>
                      <a:pt x="2100" y="1928"/>
                    </a:lnTo>
                    <a:lnTo>
                      <a:pt x="2081" y="1951"/>
                    </a:lnTo>
                    <a:lnTo>
                      <a:pt x="1951" y="2081"/>
                    </a:lnTo>
                    <a:lnTo>
                      <a:pt x="1931" y="2098"/>
                    </a:lnTo>
                    <a:lnTo>
                      <a:pt x="1909" y="2112"/>
                    </a:lnTo>
                    <a:lnTo>
                      <a:pt x="1885" y="2122"/>
                    </a:lnTo>
                    <a:lnTo>
                      <a:pt x="1858" y="2128"/>
                    </a:lnTo>
                    <a:lnTo>
                      <a:pt x="1832" y="2130"/>
                    </a:lnTo>
                    <a:lnTo>
                      <a:pt x="1805" y="2128"/>
                    </a:lnTo>
                    <a:lnTo>
                      <a:pt x="1780" y="2121"/>
                    </a:lnTo>
                    <a:lnTo>
                      <a:pt x="1755" y="2112"/>
                    </a:lnTo>
                    <a:lnTo>
                      <a:pt x="1590" y="2026"/>
                    </a:lnTo>
                    <a:lnTo>
                      <a:pt x="1491" y="2067"/>
                    </a:lnTo>
                    <a:lnTo>
                      <a:pt x="1433" y="2245"/>
                    </a:lnTo>
                    <a:lnTo>
                      <a:pt x="1421" y="2273"/>
                    </a:lnTo>
                    <a:lnTo>
                      <a:pt x="1404" y="2299"/>
                    </a:lnTo>
                    <a:lnTo>
                      <a:pt x="1384" y="2320"/>
                    </a:lnTo>
                    <a:lnTo>
                      <a:pt x="1360" y="2338"/>
                    </a:lnTo>
                    <a:lnTo>
                      <a:pt x="1332" y="2350"/>
                    </a:lnTo>
                    <a:lnTo>
                      <a:pt x="1304" y="2359"/>
                    </a:lnTo>
                    <a:lnTo>
                      <a:pt x="1273" y="2362"/>
                    </a:lnTo>
                    <a:lnTo>
                      <a:pt x="1089" y="2362"/>
                    </a:lnTo>
                    <a:lnTo>
                      <a:pt x="1058" y="2359"/>
                    </a:lnTo>
                    <a:lnTo>
                      <a:pt x="1030" y="2350"/>
                    </a:lnTo>
                    <a:lnTo>
                      <a:pt x="1002" y="2338"/>
                    </a:lnTo>
                    <a:lnTo>
                      <a:pt x="978" y="2320"/>
                    </a:lnTo>
                    <a:lnTo>
                      <a:pt x="958" y="2299"/>
                    </a:lnTo>
                    <a:lnTo>
                      <a:pt x="941" y="2273"/>
                    </a:lnTo>
                    <a:lnTo>
                      <a:pt x="929" y="2245"/>
                    </a:lnTo>
                    <a:lnTo>
                      <a:pt x="871" y="2067"/>
                    </a:lnTo>
                    <a:lnTo>
                      <a:pt x="772" y="2026"/>
                    </a:lnTo>
                    <a:lnTo>
                      <a:pt x="607" y="2112"/>
                    </a:lnTo>
                    <a:lnTo>
                      <a:pt x="582" y="2121"/>
                    </a:lnTo>
                    <a:lnTo>
                      <a:pt x="557" y="2128"/>
                    </a:lnTo>
                    <a:lnTo>
                      <a:pt x="530" y="2130"/>
                    </a:lnTo>
                    <a:lnTo>
                      <a:pt x="504" y="2128"/>
                    </a:lnTo>
                    <a:lnTo>
                      <a:pt x="477" y="2122"/>
                    </a:lnTo>
                    <a:lnTo>
                      <a:pt x="453" y="2112"/>
                    </a:lnTo>
                    <a:lnTo>
                      <a:pt x="431" y="2098"/>
                    </a:lnTo>
                    <a:lnTo>
                      <a:pt x="411" y="2081"/>
                    </a:lnTo>
                    <a:lnTo>
                      <a:pt x="281" y="1951"/>
                    </a:lnTo>
                    <a:lnTo>
                      <a:pt x="262" y="1928"/>
                    </a:lnTo>
                    <a:lnTo>
                      <a:pt x="247" y="1901"/>
                    </a:lnTo>
                    <a:lnTo>
                      <a:pt x="237" y="1873"/>
                    </a:lnTo>
                    <a:lnTo>
                      <a:pt x="232" y="1843"/>
                    </a:lnTo>
                    <a:lnTo>
                      <a:pt x="233" y="1814"/>
                    </a:lnTo>
                    <a:lnTo>
                      <a:pt x="239" y="1784"/>
                    </a:lnTo>
                    <a:lnTo>
                      <a:pt x="250" y="1755"/>
                    </a:lnTo>
                    <a:lnTo>
                      <a:pt x="336" y="1590"/>
                    </a:lnTo>
                    <a:lnTo>
                      <a:pt x="295" y="1491"/>
                    </a:lnTo>
                    <a:lnTo>
                      <a:pt x="117" y="1433"/>
                    </a:lnTo>
                    <a:lnTo>
                      <a:pt x="89" y="1421"/>
                    </a:lnTo>
                    <a:lnTo>
                      <a:pt x="63" y="1404"/>
                    </a:lnTo>
                    <a:lnTo>
                      <a:pt x="42" y="1384"/>
                    </a:lnTo>
                    <a:lnTo>
                      <a:pt x="24" y="1360"/>
                    </a:lnTo>
                    <a:lnTo>
                      <a:pt x="12" y="1332"/>
                    </a:lnTo>
                    <a:lnTo>
                      <a:pt x="3" y="1304"/>
                    </a:lnTo>
                    <a:lnTo>
                      <a:pt x="0" y="1273"/>
                    </a:lnTo>
                    <a:lnTo>
                      <a:pt x="0" y="1089"/>
                    </a:lnTo>
                    <a:lnTo>
                      <a:pt x="3" y="1058"/>
                    </a:lnTo>
                    <a:lnTo>
                      <a:pt x="12" y="1030"/>
                    </a:lnTo>
                    <a:lnTo>
                      <a:pt x="24" y="1002"/>
                    </a:lnTo>
                    <a:lnTo>
                      <a:pt x="42" y="978"/>
                    </a:lnTo>
                    <a:lnTo>
                      <a:pt x="63" y="958"/>
                    </a:lnTo>
                    <a:lnTo>
                      <a:pt x="89" y="941"/>
                    </a:lnTo>
                    <a:lnTo>
                      <a:pt x="117" y="929"/>
                    </a:lnTo>
                    <a:lnTo>
                      <a:pt x="295" y="871"/>
                    </a:lnTo>
                    <a:lnTo>
                      <a:pt x="336" y="772"/>
                    </a:lnTo>
                    <a:lnTo>
                      <a:pt x="250" y="607"/>
                    </a:lnTo>
                    <a:lnTo>
                      <a:pt x="239" y="578"/>
                    </a:lnTo>
                    <a:lnTo>
                      <a:pt x="233" y="548"/>
                    </a:lnTo>
                    <a:lnTo>
                      <a:pt x="232" y="519"/>
                    </a:lnTo>
                    <a:lnTo>
                      <a:pt x="237" y="489"/>
                    </a:lnTo>
                    <a:lnTo>
                      <a:pt x="247" y="461"/>
                    </a:lnTo>
                    <a:lnTo>
                      <a:pt x="262" y="434"/>
                    </a:lnTo>
                    <a:lnTo>
                      <a:pt x="281" y="411"/>
                    </a:lnTo>
                    <a:lnTo>
                      <a:pt x="411" y="281"/>
                    </a:lnTo>
                    <a:lnTo>
                      <a:pt x="431" y="264"/>
                    </a:lnTo>
                    <a:lnTo>
                      <a:pt x="453" y="250"/>
                    </a:lnTo>
                    <a:lnTo>
                      <a:pt x="477" y="240"/>
                    </a:lnTo>
                    <a:lnTo>
                      <a:pt x="504" y="234"/>
                    </a:lnTo>
                    <a:lnTo>
                      <a:pt x="530" y="232"/>
                    </a:lnTo>
                    <a:lnTo>
                      <a:pt x="557" y="234"/>
                    </a:lnTo>
                    <a:lnTo>
                      <a:pt x="582" y="241"/>
                    </a:lnTo>
                    <a:lnTo>
                      <a:pt x="607" y="250"/>
                    </a:lnTo>
                    <a:lnTo>
                      <a:pt x="772" y="336"/>
                    </a:lnTo>
                    <a:lnTo>
                      <a:pt x="871" y="295"/>
                    </a:lnTo>
                    <a:lnTo>
                      <a:pt x="929" y="117"/>
                    </a:lnTo>
                    <a:lnTo>
                      <a:pt x="941" y="89"/>
                    </a:lnTo>
                    <a:lnTo>
                      <a:pt x="958" y="63"/>
                    </a:lnTo>
                    <a:lnTo>
                      <a:pt x="978" y="42"/>
                    </a:lnTo>
                    <a:lnTo>
                      <a:pt x="1002" y="24"/>
                    </a:lnTo>
                    <a:lnTo>
                      <a:pt x="1030" y="12"/>
                    </a:lnTo>
                    <a:lnTo>
                      <a:pt x="1058" y="3"/>
                    </a:lnTo>
                    <a:lnTo>
                      <a:pt x="1089"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065E8187-80E2-46E2-8E62-269804BDBBC8}"/>
                  </a:ext>
                </a:extLst>
              </p:cNvPr>
              <p:cNvSpPr>
                <a:spLocks noEditPoints="1"/>
              </p:cNvSpPr>
              <p:nvPr/>
            </p:nvSpPr>
            <p:spPr bwMode="auto">
              <a:xfrm>
                <a:off x="3926985" y="2494387"/>
                <a:ext cx="487827" cy="487827"/>
              </a:xfrm>
              <a:custGeom>
                <a:avLst/>
                <a:gdLst>
                  <a:gd name="T0" fmla="*/ 891 w 2136"/>
                  <a:gd name="T1" fmla="*/ 535 h 2136"/>
                  <a:gd name="T2" fmla="*/ 691 w 2136"/>
                  <a:gd name="T3" fmla="*/ 651 h 2136"/>
                  <a:gd name="T4" fmla="*/ 556 w 2136"/>
                  <a:gd name="T5" fmla="*/ 836 h 2136"/>
                  <a:gd name="T6" fmla="*/ 506 w 2136"/>
                  <a:gd name="T7" fmla="*/ 1068 h 2136"/>
                  <a:gd name="T8" fmla="*/ 556 w 2136"/>
                  <a:gd name="T9" fmla="*/ 1300 h 2136"/>
                  <a:gd name="T10" fmla="*/ 691 w 2136"/>
                  <a:gd name="T11" fmla="*/ 1485 h 2136"/>
                  <a:gd name="T12" fmla="*/ 891 w 2136"/>
                  <a:gd name="T13" fmla="*/ 1601 h 2136"/>
                  <a:gd name="T14" fmla="*/ 1129 w 2136"/>
                  <a:gd name="T15" fmla="*/ 1627 h 2136"/>
                  <a:gd name="T16" fmla="*/ 1352 w 2136"/>
                  <a:gd name="T17" fmla="*/ 1554 h 2136"/>
                  <a:gd name="T18" fmla="*/ 1522 w 2136"/>
                  <a:gd name="T19" fmla="*/ 1400 h 2136"/>
                  <a:gd name="T20" fmla="*/ 1617 w 2136"/>
                  <a:gd name="T21" fmla="*/ 1188 h 2136"/>
                  <a:gd name="T22" fmla="*/ 1617 w 2136"/>
                  <a:gd name="T23" fmla="*/ 948 h 2136"/>
                  <a:gd name="T24" fmla="*/ 1522 w 2136"/>
                  <a:gd name="T25" fmla="*/ 736 h 2136"/>
                  <a:gd name="T26" fmla="*/ 1352 w 2136"/>
                  <a:gd name="T27" fmla="*/ 582 h 2136"/>
                  <a:gd name="T28" fmla="*/ 1129 w 2136"/>
                  <a:gd name="T29" fmla="*/ 509 h 2136"/>
                  <a:gd name="T30" fmla="*/ 1177 w 2136"/>
                  <a:gd name="T31" fmla="*/ 2 h 2136"/>
                  <a:gd name="T32" fmla="*/ 1278 w 2136"/>
                  <a:gd name="T33" fmla="*/ 241 h 2136"/>
                  <a:gd name="T34" fmla="*/ 1458 w 2136"/>
                  <a:gd name="T35" fmla="*/ 336 h 2136"/>
                  <a:gd name="T36" fmla="*/ 1693 w 2136"/>
                  <a:gd name="T37" fmla="*/ 238 h 2136"/>
                  <a:gd name="T38" fmla="*/ 1759 w 2136"/>
                  <a:gd name="T39" fmla="*/ 248 h 2136"/>
                  <a:gd name="T40" fmla="*/ 1904 w 2136"/>
                  <a:gd name="T41" fmla="*/ 426 h 2136"/>
                  <a:gd name="T42" fmla="*/ 1796 w 2136"/>
                  <a:gd name="T43" fmla="*/ 662 h 2136"/>
                  <a:gd name="T44" fmla="*/ 1880 w 2136"/>
                  <a:gd name="T45" fmla="*/ 850 h 2136"/>
                  <a:gd name="T46" fmla="*/ 2125 w 2136"/>
                  <a:gd name="T47" fmla="*/ 943 h 2136"/>
                  <a:gd name="T48" fmla="*/ 2134 w 2136"/>
                  <a:gd name="T49" fmla="*/ 1177 h 2136"/>
                  <a:gd name="T50" fmla="*/ 1895 w 2136"/>
                  <a:gd name="T51" fmla="*/ 1278 h 2136"/>
                  <a:gd name="T52" fmla="*/ 1800 w 2136"/>
                  <a:gd name="T53" fmla="*/ 1458 h 2136"/>
                  <a:gd name="T54" fmla="*/ 1898 w 2136"/>
                  <a:gd name="T55" fmla="*/ 1693 h 2136"/>
                  <a:gd name="T56" fmla="*/ 1888 w 2136"/>
                  <a:gd name="T57" fmla="*/ 1759 h 2136"/>
                  <a:gd name="T58" fmla="*/ 1710 w 2136"/>
                  <a:gd name="T59" fmla="*/ 1904 h 2136"/>
                  <a:gd name="T60" fmla="*/ 1474 w 2136"/>
                  <a:gd name="T61" fmla="*/ 1796 h 2136"/>
                  <a:gd name="T62" fmla="*/ 1286 w 2136"/>
                  <a:gd name="T63" fmla="*/ 1880 h 2136"/>
                  <a:gd name="T64" fmla="*/ 1193 w 2136"/>
                  <a:gd name="T65" fmla="*/ 2125 h 2136"/>
                  <a:gd name="T66" fmla="*/ 959 w 2136"/>
                  <a:gd name="T67" fmla="*/ 2134 h 2136"/>
                  <a:gd name="T68" fmla="*/ 858 w 2136"/>
                  <a:gd name="T69" fmla="*/ 1895 h 2136"/>
                  <a:gd name="T70" fmla="*/ 678 w 2136"/>
                  <a:gd name="T71" fmla="*/ 1800 h 2136"/>
                  <a:gd name="T72" fmla="*/ 443 w 2136"/>
                  <a:gd name="T73" fmla="*/ 1898 h 2136"/>
                  <a:gd name="T74" fmla="*/ 377 w 2136"/>
                  <a:gd name="T75" fmla="*/ 1888 h 2136"/>
                  <a:gd name="T76" fmla="*/ 232 w 2136"/>
                  <a:gd name="T77" fmla="*/ 1710 h 2136"/>
                  <a:gd name="T78" fmla="*/ 340 w 2136"/>
                  <a:gd name="T79" fmla="*/ 1474 h 2136"/>
                  <a:gd name="T80" fmla="*/ 256 w 2136"/>
                  <a:gd name="T81" fmla="*/ 1286 h 2136"/>
                  <a:gd name="T82" fmla="*/ 11 w 2136"/>
                  <a:gd name="T83" fmla="*/ 1193 h 2136"/>
                  <a:gd name="T84" fmla="*/ 2 w 2136"/>
                  <a:gd name="T85" fmla="*/ 959 h 2136"/>
                  <a:gd name="T86" fmla="*/ 241 w 2136"/>
                  <a:gd name="T87" fmla="*/ 858 h 2136"/>
                  <a:gd name="T88" fmla="*/ 336 w 2136"/>
                  <a:gd name="T89" fmla="*/ 678 h 2136"/>
                  <a:gd name="T90" fmla="*/ 238 w 2136"/>
                  <a:gd name="T91" fmla="*/ 443 h 2136"/>
                  <a:gd name="T92" fmla="*/ 248 w 2136"/>
                  <a:gd name="T93" fmla="*/ 377 h 2136"/>
                  <a:gd name="T94" fmla="*/ 426 w 2136"/>
                  <a:gd name="T95" fmla="*/ 232 h 2136"/>
                  <a:gd name="T96" fmla="*/ 662 w 2136"/>
                  <a:gd name="T97" fmla="*/ 340 h 2136"/>
                  <a:gd name="T98" fmla="*/ 850 w 2136"/>
                  <a:gd name="T99" fmla="*/ 256 h 2136"/>
                  <a:gd name="T100" fmla="*/ 943 w 2136"/>
                  <a:gd name="T101" fmla="*/ 11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36" h="2136">
                    <a:moveTo>
                      <a:pt x="1068" y="506"/>
                    </a:moveTo>
                    <a:lnTo>
                      <a:pt x="1007" y="509"/>
                    </a:lnTo>
                    <a:lnTo>
                      <a:pt x="948" y="519"/>
                    </a:lnTo>
                    <a:lnTo>
                      <a:pt x="891" y="535"/>
                    </a:lnTo>
                    <a:lnTo>
                      <a:pt x="836" y="556"/>
                    </a:lnTo>
                    <a:lnTo>
                      <a:pt x="784" y="582"/>
                    </a:lnTo>
                    <a:lnTo>
                      <a:pt x="736" y="614"/>
                    </a:lnTo>
                    <a:lnTo>
                      <a:pt x="691" y="651"/>
                    </a:lnTo>
                    <a:lnTo>
                      <a:pt x="651" y="691"/>
                    </a:lnTo>
                    <a:lnTo>
                      <a:pt x="614" y="736"/>
                    </a:lnTo>
                    <a:lnTo>
                      <a:pt x="582" y="784"/>
                    </a:lnTo>
                    <a:lnTo>
                      <a:pt x="556" y="836"/>
                    </a:lnTo>
                    <a:lnTo>
                      <a:pt x="535" y="891"/>
                    </a:lnTo>
                    <a:lnTo>
                      <a:pt x="519" y="948"/>
                    </a:lnTo>
                    <a:lnTo>
                      <a:pt x="509" y="1007"/>
                    </a:lnTo>
                    <a:lnTo>
                      <a:pt x="506" y="1068"/>
                    </a:lnTo>
                    <a:lnTo>
                      <a:pt x="509" y="1129"/>
                    </a:lnTo>
                    <a:lnTo>
                      <a:pt x="519" y="1188"/>
                    </a:lnTo>
                    <a:lnTo>
                      <a:pt x="535" y="1245"/>
                    </a:lnTo>
                    <a:lnTo>
                      <a:pt x="556" y="1300"/>
                    </a:lnTo>
                    <a:lnTo>
                      <a:pt x="582" y="1352"/>
                    </a:lnTo>
                    <a:lnTo>
                      <a:pt x="614" y="1400"/>
                    </a:lnTo>
                    <a:lnTo>
                      <a:pt x="651" y="1445"/>
                    </a:lnTo>
                    <a:lnTo>
                      <a:pt x="691" y="1485"/>
                    </a:lnTo>
                    <a:lnTo>
                      <a:pt x="736" y="1522"/>
                    </a:lnTo>
                    <a:lnTo>
                      <a:pt x="784" y="1554"/>
                    </a:lnTo>
                    <a:lnTo>
                      <a:pt x="836" y="1580"/>
                    </a:lnTo>
                    <a:lnTo>
                      <a:pt x="891" y="1601"/>
                    </a:lnTo>
                    <a:lnTo>
                      <a:pt x="948" y="1617"/>
                    </a:lnTo>
                    <a:lnTo>
                      <a:pt x="1007" y="1627"/>
                    </a:lnTo>
                    <a:lnTo>
                      <a:pt x="1068" y="1630"/>
                    </a:lnTo>
                    <a:lnTo>
                      <a:pt x="1129" y="1627"/>
                    </a:lnTo>
                    <a:lnTo>
                      <a:pt x="1188" y="1617"/>
                    </a:lnTo>
                    <a:lnTo>
                      <a:pt x="1245" y="1601"/>
                    </a:lnTo>
                    <a:lnTo>
                      <a:pt x="1300" y="1580"/>
                    </a:lnTo>
                    <a:lnTo>
                      <a:pt x="1352" y="1554"/>
                    </a:lnTo>
                    <a:lnTo>
                      <a:pt x="1400" y="1522"/>
                    </a:lnTo>
                    <a:lnTo>
                      <a:pt x="1445" y="1485"/>
                    </a:lnTo>
                    <a:lnTo>
                      <a:pt x="1485" y="1445"/>
                    </a:lnTo>
                    <a:lnTo>
                      <a:pt x="1522" y="1400"/>
                    </a:lnTo>
                    <a:lnTo>
                      <a:pt x="1554" y="1352"/>
                    </a:lnTo>
                    <a:lnTo>
                      <a:pt x="1580" y="1300"/>
                    </a:lnTo>
                    <a:lnTo>
                      <a:pt x="1601" y="1245"/>
                    </a:lnTo>
                    <a:lnTo>
                      <a:pt x="1617" y="1188"/>
                    </a:lnTo>
                    <a:lnTo>
                      <a:pt x="1627" y="1129"/>
                    </a:lnTo>
                    <a:lnTo>
                      <a:pt x="1630" y="1068"/>
                    </a:lnTo>
                    <a:lnTo>
                      <a:pt x="1627" y="1007"/>
                    </a:lnTo>
                    <a:lnTo>
                      <a:pt x="1617" y="948"/>
                    </a:lnTo>
                    <a:lnTo>
                      <a:pt x="1601" y="891"/>
                    </a:lnTo>
                    <a:lnTo>
                      <a:pt x="1580" y="836"/>
                    </a:lnTo>
                    <a:lnTo>
                      <a:pt x="1554" y="784"/>
                    </a:lnTo>
                    <a:lnTo>
                      <a:pt x="1522" y="736"/>
                    </a:lnTo>
                    <a:lnTo>
                      <a:pt x="1485" y="691"/>
                    </a:lnTo>
                    <a:lnTo>
                      <a:pt x="1445" y="651"/>
                    </a:lnTo>
                    <a:lnTo>
                      <a:pt x="1400" y="614"/>
                    </a:lnTo>
                    <a:lnTo>
                      <a:pt x="1352" y="582"/>
                    </a:lnTo>
                    <a:lnTo>
                      <a:pt x="1300" y="556"/>
                    </a:lnTo>
                    <a:lnTo>
                      <a:pt x="1245" y="535"/>
                    </a:lnTo>
                    <a:lnTo>
                      <a:pt x="1188" y="519"/>
                    </a:lnTo>
                    <a:lnTo>
                      <a:pt x="1129" y="509"/>
                    </a:lnTo>
                    <a:lnTo>
                      <a:pt x="1068" y="506"/>
                    </a:lnTo>
                    <a:close/>
                    <a:moveTo>
                      <a:pt x="976" y="0"/>
                    </a:moveTo>
                    <a:lnTo>
                      <a:pt x="1160" y="0"/>
                    </a:lnTo>
                    <a:lnTo>
                      <a:pt x="1177" y="2"/>
                    </a:lnTo>
                    <a:lnTo>
                      <a:pt x="1193" y="11"/>
                    </a:lnTo>
                    <a:lnTo>
                      <a:pt x="1205" y="23"/>
                    </a:lnTo>
                    <a:lnTo>
                      <a:pt x="1213" y="39"/>
                    </a:lnTo>
                    <a:lnTo>
                      <a:pt x="1278" y="241"/>
                    </a:lnTo>
                    <a:lnTo>
                      <a:pt x="1286" y="256"/>
                    </a:lnTo>
                    <a:lnTo>
                      <a:pt x="1296" y="267"/>
                    </a:lnTo>
                    <a:lnTo>
                      <a:pt x="1310" y="276"/>
                    </a:lnTo>
                    <a:lnTo>
                      <a:pt x="1458" y="336"/>
                    </a:lnTo>
                    <a:lnTo>
                      <a:pt x="1474" y="340"/>
                    </a:lnTo>
                    <a:lnTo>
                      <a:pt x="1489" y="340"/>
                    </a:lnTo>
                    <a:lnTo>
                      <a:pt x="1504" y="335"/>
                    </a:lnTo>
                    <a:lnTo>
                      <a:pt x="1693" y="238"/>
                    </a:lnTo>
                    <a:lnTo>
                      <a:pt x="1710" y="232"/>
                    </a:lnTo>
                    <a:lnTo>
                      <a:pt x="1727" y="232"/>
                    </a:lnTo>
                    <a:lnTo>
                      <a:pt x="1744" y="238"/>
                    </a:lnTo>
                    <a:lnTo>
                      <a:pt x="1759" y="248"/>
                    </a:lnTo>
                    <a:lnTo>
                      <a:pt x="1888" y="377"/>
                    </a:lnTo>
                    <a:lnTo>
                      <a:pt x="1898" y="392"/>
                    </a:lnTo>
                    <a:lnTo>
                      <a:pt x="1904" y="409"/>
                    </a:lnTo>
                    <a:lnTo>
                      <a:pt x="1904" y="426"/>
                    </a:lnTo>
                    <a:lnTo>
                      <a:pt x="1898" y="443"/>
                    </a:lnTo>
                    <a:lnTo>
                      <a:pt x="1801" y="632"/>
                    </a:lnTo>
                    <a:lnTo>
                      <a:pt x="1796" y="647"/>
                    </a:lnTo>
                    <a:lnTo>
                      <a:pt x="1796" y="662"/>
                    </a:lnTo>
                    <a:lnTo>
                      <a:pt x="1800" y="678"/>
                    </a:lnTo>
                    <a:lnTo>
                      <a:pt x="1860" y="826"/>
                    </a:lnTo>
                    <a:lnTo>
                      <a:pt x="1869" y="840"/>
                    </a:lnTo>
                    <a:lnTo>
                      <a:pt x="1880" y="850"/>
                    </a:lnTo>
                    <a:lnTo>
                      <a:pt x="1895" y="858"/>
                    </a:lnTo>
                    <a:lnTo>
                      <a:pt x="2097" y="923"/>
                    </a:lnTo>
                    <a:lnTo>
                      <a:pt x="2113" y="931"/>
                    </a:lnTo>
                    <a:lnTo>
                      <a:pt x="2125" y="943"/>
                    </a:lnTo>
                    <a:lnTo>
                      <a:pt x="2134" y="959"/>
                    </a:lnTo>
                    <a:lnTo>
                      <a:pt x="2136" y="976"/>
                    </a:lnTo>
                    <a:lnTo>
                      <a:pt x="2136" y="1160"/>
                    </a:lnTo>
                    <a:lnTo>
                      <a:pt x="2134" y="1177"/>
                    </a:lnTo>
                    <a:lnTo>
                      <a:pt x="2125" y="1193"/>
                    </a:lnTo>
                    <a:lnTo>
                      <a:pt x="2113" y="1205"/>
                    </a:lnTo>
                    <a:lnTo>
                      <a:pt x="2097" y="1213"/>
                    </a:lnTo>
                    <a:lnTo>
                      <a:pt x="1895" y="1278"/>
                    </a:lnTo>
                    <a:lnTo>
                      <a:pt x="1880" y="1286"/>
                    </a:lnTo>
                    <a:lnTo>
                      <a:pt x="1869" y="1296"/>
                    </a:lnTo>
                    <a:lnTo>
                      <a:pt x="1860" y="1310"/>
                    </a:lnTo>
                    <a:lnTo>
                      <a:pt x="1800" y="1458"/>
                    </a:lnTo>
                    <a:lnTo>
                      <a:pt x="1796" y="1474"/>
                    </a:lnTo>
                    <a:lnTo>
                      <a:pt x="1796" y="1489"/>
                    </a:lnTo>
                    <a:lnTo>
                      <a:pt x="1801" y="1504"/>
                    </a:lnTo>
                    <a:lnTo>
                      <a:pt x="1898" y="1693"/>
                    </a:lnTo>
                    <a:lnTo>
                      <a:pt x="1904" y="1710"/>
                    </a:lnTo>
                    <a:lnTo>
                      <a:pt x="1904" y="1727"/>
                    </a:lnTo>
                    <a:lnTo>
                      <a:pt x="1898" y="1744"/>
                    </a:lnTo>
                    <a:lnTo>
                      <a:pt x="1888" y="1759"/>
                    </a:lnTo>
                    <a:lnTo>
                      <a:pt x="1759" y="1888"/>
                    </a:lnTo>
                    <a:lnTo>
                      <a:pt x="1744" y="1898"/>
                    </a:lnTo>
                    <a:lnTo>
                      <a:pt x="1727" y="1904"/>
                    </a:lnTo>
                    <a:lnTo>
                      <a:pt x="1710" y="1904"/>
                    </a:lnTo>
                    <a:lnTo>
                      <a:pt x="1693" y="1898"/>
                    </a:lnTo>
                    <a:lnTo>
                      <a:pt x="1504" y="1801"/>
                    </a:lnTo>
                    <a:lnTo>
                      <a:pt x="1489" y="1796"/>
                    </a:lnTo>
                    <a:lnTo>
                      <a:pt x="1474" y="1796"/>
                    </a:lnTo>
                    <a:lnTo>
                      <a:pt x="1458" y="1800"/>
                    </a:lnTo>
                    <a:lnTo>
                      <a:pt x="1310" y="1860"/>
                    </a:lnTo>
                    <a:lnTo>
                      <a:pt x="1296" y="1869"/>
                    </a:lnTo>
                    <a:lnTo>
                      <a:pt x="1286" y="1880"/>
                    </a:lnTo>
                    <a:lnTo>
                      <a:pt x="1278" y="1895"/>
                    </a:lnTo>
                    <a:lnTo>
                      <a:pt x="1213" y="2097"/>
                    </a:lnTo>
                    <a:lnTo>
                      <a:pt x="1205" y="2113"/>
                    </a:lnTo>
                    <a:lnTo>
                      <a:pt x="1193" y="2125"/>
                    </a:lnTo>
                    <a:lnTo>
                      <a:pt x="1177" y="2134"/>
                    </a:lnTo>
                    <a:lnTo>
                      <a:pt x="1160" y="2136"/>
                    </a:lnTo>
                    <a:lnTo>
                      <a:pt x="976" y="2136"/>
                    </a:lnTo>
                    <a:lnTo>
                      <a:pt x="959" y="2134"/>
                    </a:lnTo>
                    <a:lnTo>
                      <a:pt x="943" y="2125"/>
                    </a:lnTo>
                    <a:lnTo>
                      <a:pt x="931" y="2113"/>
                    </a:lnTo>
                    <a:lnTo>
                      <a:pt x="923" y="2097"/>
                    </a:lnTo>
                    <a:lnTo>
                      <a:pt x="858" y="1895"/>
                    </a:lnTo>
                    <a:lnTo>
                      <a:pt x="850" y="1880"/>
                    </a:lnTo>
                    <a:lnTo>
                      <a:pt x="840" y="1869"/>
                    </a:lnTo>
                    <a:lnTo>
                      <a:pt x="826" y="1860"/>
                    </a:lnTo>
                    <a:lnTo>
                      <a:pt x="678" y="1800"/>
                    </a:lnTo>
                    <a:lnTo>
                      <a:pt x="662" y="1796"/>
                    </a:lnTo>
                    <a:lnTo>
                      <a:pt x="647" y="1796"/>
                    </a:lnTo>
                    <a:lnTo>
                      <a:pt x="632" y="1801"/>
                    </a:lnTo>
                    <a:lnTo>
                      <a:pt x="443" y="1898"/>
                    </a:lnTo>
                    <a:lnTo>
                      <a:pt x="426" y="1904"/>
                    </a:lnTo>
                    <a:lnTo>
                      <a:pt x="409" y="1904"/>
                    </a:lnTo>
                    <a:lnTo>
                      <a:pt x="392" y="1898"/>
                    </a:lnTo>
                    <a:lnTo>
                      <a:pt x="377" y="1888"/>
                    </a:lnTo>
                    <a:lnTo>
                      <a:pt x="248" y="1759"/>
                    </a:lnTo>
                    <a:lnTo>
                      <a:pt x="238" y="1744"/>
                    </a:lnTo>
                    <a:lnTo>
                      <a:pt x="232" y="1727"/>
                    </a:lnTo>
                    <a:lnTo>
                      <a:pt x="232" y="1710"/>
                    </a:lnTo>
                    <a:lnTo>
                      <a:pt x="238" y="1693"/>
                    </a:lnTo>
                    <a:lnTo>
                      <a:pt x="335" y="1504"/>
                    </a:lnTo>
                    <a:lnTo>
                      <a:pt x="340" y="1489"/>
                    </a:lnTo>
                    <a:lnTo>
                      <a:pt x="340" y="1474"/>
                    </a:lnTo>
                    <a:lnTo>
                      <a:pt x="336" y="1458"/>
                    </a:lnTo>
                    <a:lnTo>
                      <a:pt x="276" y="1310"/>
                    </a:lnTo>
                    <a:lnTo>
                      <a:pt x="267" y="1296"/>
                    </a:lnTo>
                    <a:lnTo>
                      <a:pt x="256" y="1286"/>
                    </a:lnTo>
                    <a:lnTo>
                      <a:pt x="241" y="1278"/>
                    </a:lnTo>
                    <a:lnTo>
                      <a:pt x="39" y="1213"/>
                    </a:lnTo>
                    <a:lnTo>
                      <a:pt x="23" y="1205"/>
                    </a:lnTo>
                    <a:lnTo>
                      <a:pt x="11" y="1193"/>
                    </a:lnTo>
                    <a:lnTo>
                      <a:pt x="2" y="1177"/>
                    </a:lnTo>
                    <a:lnTo>
                      <a:pt x="0" y="1160"/>
                    </a:lnTo>
                    <a:lnTo>
                      <a:pt x="0" y="976"/>
                    </a:lnTo>
                    <a:lnTo>
                      <a:pt x="2" y="959"/>
                    </a:lnTo>
                    <a:lnTo>
                      <a:pt x="11" y="943"/>
                    </a:lnTo>
                    <a:lnTo>
                      <a:pt x="23" y="931"/>
                    </a:lnTo>
                    <a:lnTo>
                      <a:pt x="39" y="923"/>
                    </a:lnTo>
                    <a:lnTo>
                      <a:pt x="241" y="858"/>
                    </a:lnTo>
                    <a:lnTo>
                      <a:pt x="256" y="850"/>
                    </a:lnTo>
                    <a:lnTo>
                      <a:pt x="267" y="840"/>
                    </a:lnTo>
                    <a:lnTo>
                      <a:pt x="276" y="826"/>
                    </a:lnTo>
                    <a:lnTo>
                      <a:pt x="336" y="678"/>
                    </a:lnTo>
                    <a:lnTo>
                      <a:pt x="340" y="662"/>
                    </a:lnTo>
                    <a:lnTo>
                      <a:pt x="340" y="647"/>
                    </a:lnTo>
                    <a:lnTo>
                      <a:pt x="335" y="632"/>
                    </a:lnTo>
                    <a:lnTo>
                      <a:pt x="238" y="443"/>
                    </a:lnTo>
                    <a:lnTo>
                      <a:pt x="232" y="426"/>
                    </a:lnTo>
                    <a:lnTo>
                      <a:pt x="232" y="409"/>
                    </a:lnTo>
                    <a:lnTo>
                      <a:pt x="238" y="392"/>
                    </a:lnTo>
                    <a:lnTo>
                      <a:pt x="248" y="377"/>
                    </a:lnTo>
                    <a:lnTo>
                      <a:pt x="377" y="248"/>
                    </a:lnTo>
                    <a:lnTo>
                      <a:pt x="392" y="238"/>
                    </a:lnTo>
                    <a:lnTo>
                      <a:pt x="409" y="232"/>
                    </a:lnTo>
                    <a:lnTo>
                      <a:pt x="426" y="232"/>
                    </a:lnTo>
                    <a:lnTo>
                      <a:pt x="443" y="238"/>
                    </a:lnTo>
                    <a:lnTo>
                      <a:pt x="632" y="335"/>
                    </a:lnTo>
                    <a:lnTo>
                      <a:pt x="647" y="340"/>
                    </a:lnTo>
                    <a:lnTo>
                      <a:pt x="662" y="340"/>
                    </a:lnTo>
                    <a:lnTo>
                      <a:pt x="678" y="336"/>
                    </a:lnTo>
                    <a:lnTo>
                      <a:pt x="826" y="276"/>
                    </a:lnTo>
                    <a:lnTo>
                      <a:pt x="840" y="267"/>
                    </a:lnTo>
                    <a:lnTo>
                      <a:pt x="850" y="256"/>
                    </a:lnTo>
                    <a:lnTo>
                      <a:pt x="858" y="241"/>
                    </a:lnTo>
                    <a:lnTo>
                      <a:pt x="923" y="39"/>
                    </a:lnTo>
                    <a:lnTo>
                      <a:pt x="931" y="23"/>
                    </a:lnTo>
                    <a:lnTo>
                      <a:pt x="943" y="11"/>
                    </a:lnTo>
                    <a:lnTo>
                      <a:pt x="959" y="2"/>
                    </a:lnTo>
                    <a:lnTo>
                      <a:pt x="97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D24B14D8-8C56-4042-9A72-1759520B6A99}"/>
                  </a:ext>
                </a:extLst>
              </p:cNvPr>
              <p:cNvSpPr>
                <a:spLocks noEditPoints="1"/>
              </p:cNvSpPr>
              <p:nvPr/>
            </p:nvSpPr>
            <p:spPr bwMode="auto">
              <a:xfrm>
                <a:off x="4081623" y="2649025"/>
                <a:ext cx="178551" cy="178551"/>
              </a:xfrm>
              <a:custGeom>
                <a:avLst/>
                <a:gdLst>
                  <a:gd name="T0" fmla="*/ 357 w 788"/>
                  <a:gd name="T1" fmla="*/ 172 h 788"/>
                  <a:gd name="T2" fmla="*/ 290 w 788"/>
                  <a:gd name="T3" fmla="*/ 194 h 788"/>
                  <a:gd name="T4" fmla="*/ 234 w 788"/>
                  <a:gd name="T5" fmla="*/ 234 h 788"/>
                  <a:gd name="T6" fmla="*/ 194 w 788"/>
                  <a:gd name="T7" fmla="*/ 290 h 788"/>
                  <a:gd name="T8" fmla="*/ 172 w 788"/>
                  <a:gd name="T9" fmla="*/ 357 h 788"/>
                  <a:gd name="T10" fmla="*/ 172 w 788"/>
                  <a:gd name="T11" fmla="*/ 431 h 788"/>
                  <a:gd name="T12" fmla="*/ 194 w 788"/>
                  <a:gd name="T13" fmla="*/ 498 h 788"/>
                  <a:gd name="T14" fmla="*/ 234 w 788"/>
                  <a:gd name="T15" fmla="*/ 554 h 788"/>
                  <a:gd name="T16" fmla="*/ 290 w 788"/>
                  <a:gd name="T17" fmla="*/ 594 h 788"/>
                  <a:gd name="T18" fmla="*/ 357 w 788"/>
                  <a:gd name="T19" fmla="*/ 616 h 788"/>
                  <a:gd name="T20" fmla="*/ 431 w 788"/>
                  <a:gd name="T21" fmla="*/ 616 h 788"/>
                  <a:gd name="T22" fmla="*/ 498 w 788"/>
                  <a:gd name="T23" fmla="*/ 594 h 788"/>
                  <a:gd name="T24" fmla="*/ 554 w 788"/>
                  <a:gd name="T25" fmla="*/ 554 h 788"/>
                  <a:gd name="T26" fmla="*/ 594 w 788"/>
                  <a:gd name="T27" fmla="*/ 498 h 788"/>
                  <a:gd name="T28" fmla="*/ 616 w 788"/>
                  <a:gd name="T29" fmla="*/ 431 h 788"/>
                  <a:gd name="T30" fmla="*/ 616 w 788"/>
                  <a:gd name="T31" fmla="*/ 357 h 788"/>
                  <a:gd name="T32" fmla="*/ 594 w 788"/>
                  <a:gd name="T33" fmla="*/ 290 h 788"/>
                  <a:gd name="T34" fmla="*/ 554 w 788"/>
                  <a:gd name="T35" fmla="*/ 234 h 788"/>
                  <a:gd name="T36" fmla="*/ 498 w 788"/>
                  <a:gd name="T37" fmla="*/ 194 h 788"/>
                  <a:gd name="T38" fmla="*/ 431 w 788"/>
                  <a:gd name="T39" fmla="*/ 172 h 788"/>
                  <a:gd name="T40" fmla="*/ 394 w 788"/>
                  <a:gd name="T41" fmla="*/ 0 h 788"/>
                  <a:gd name="T42" fmla="*/ 491 w 788"/>
                  <a:gd name="T43" fmla="*/ 13 h 788"/>
                  <a:gd name="T44" fmla="*/ 579 w 788"/>
                  <a:gd name="T45" fmla="*/ 46 h 788"/>
                  <a:gd name="T46" fmla="*/ 655 w 788"/>
                  <a:gd name="T47" fmla="*/ 99 h 788"/>
                  <a:gd name="T48" fmla="*/ 717 w 788"/>
                  <a:gd name="T49" fmla="*/ 169 h 788"/>
                  <a:gd name="T50" fmla="*/ 762 w 788"/>
                  <a:gd name="T51" fmla="*/ 251 h 788"/>
                  <a:gd name="T52" fmla="*/ 785 w 788"/>
                  <a:gd name="T53" fmla="*/ 344 h 788"/>
                  <a:gd name="T54" fmla="*/ 785 w 788"/>
                  <a:gd name="T55" fmla="*/ 444 h 788"/>
                  <a:gd name="T56" fmla="*/ 762 w 788"/>
                  <a:gd name="T57" fmla="*/ 537 h 788"/>
                  <a:gd name="T58" fmla="*/ 717 w 788"/>
                  <a:gd name="T59" fmla="*/ 619 h 788"/>
                  <a:gd name="T60" fmla="*/ 655 w 788"/>
                  <a:gd name="T61" fmla="*/ 689 h 788"/>
                  <a:gd name="T62" fmla="*/ 579 w 788"/>
                  <a:gd name="T63" fmla="*/ 742 h 788"/>
                  <a:gd name="T64" fmla="*/ 491 w 788"/>
                  <a:gd name="T65" fmla="*/ 775 h 788"/>
                  <a:gd name="T66" fmla="*/ 394 w 788"/>
                  <a:gd name="T67" fmla="*/ 788 h 788"/>
                  <a:gd name="T68" fmla="*/ 297 w 788"/>
                  <a:gd name="T69" fmla="*/ 775 h 788"/>
                  <a:gd name="T70" fmla="*/ 209 w 788"/>
                  <a:gd name="T71" fmla="*/ 742 h 788"/>
                  <a:gd name="T72" fmla="*/ 133 w 788"/>
                  <a:gd name="T73" fmla="*/ 689 h 788"/>
                  <a:gd name="T74" fmla="*/ 71 w 788"/>
                  <a:gd name="T75" fmla="*/ 619 h 788"/>
                  <a:gd name="T76" fmla="*/ 26 w 788"/>
                  <a:gd name="T77" fmla="*/ 537 h 788"/>
                  <a:gd name="T78" fmla="*/ 3 w 788"/>
                  <a:gd name="T79" fmla="*/ 444 h 788"/>
                  <a:gd name="T80" fmla="*/ 3 w 788"/>
                  <a:gd name="T81" fmla="*/ 344 h 788"/>
                  <a:gd name="T82" fmla="*/ 26 w 788"/>
                  <a:gd name="T83" fmla="*/ 251 h 788"/>
                  <a:gd name="T84" fmla="*/ 71 w 788"/>
                  <a:gd name="T85" fmla="*/ 169 h 788"/>
                  <a:gd name="T86" fmla="*/ 133 w 788"/>
                  <a:gd name="T87" fmla="*/ 99 h 788"/>
                  <a:gd name="T88" fmla="*/ 209 w 788"/>
                  <a:gd name="T89" fmla="*/ 46 h 788"/>
                  <a:gd name="T90" fmla="*/ 297 w 788"/>
                  <a:gd name="T91" fmla="*/ 13 h 788"/>
                  <a:gd name="T92" fmla="*/ 394 w 788"/>
                  <a:gd name="T9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8">
                    <a:moveTo>
                      <a:pt x="394" y="169"/>
                    </a:moveTo>
                    <a:lnTo>
                      <a:pt x="357" y="172"/>
                    </a:lnTo>
                    <a:lnTo>
                      <a:pt x="323" y="181"/>
                    </a:lnTo>
                    <a:lnTo>
                      <a:pt x="290" y="194"/>
                    </a:lnTo>
                    <a:lnTo>
                      <a:pt x="261" y="212"/>
                    </a:lnTo>
                    <a:lnTo>
                      <a:pt x="234" y="234"/>
                    </a:lnTo>
                    <a:lnTo>
                      <a:pt x="212" y="261"/>
                    </a:lnTo>
                    <a:lnTo>
                      <a:pt x="194" y="290"/>
                    </a:lnTo>
                    <a:lnTo>
                      <a:pt x="181" y="323"/>
                    </a:lnTo>
                    <a:lnTo>
                      <a:pt x="172" y="357"/>
                    </a:lnTo>
                    <a:lnTo>
                      <a:pt x="169" y="394"/>
                    </a:lnTo>
                    <a:lnTo>
                      <a:pt x="172" y="431"/>
                    </a:lnTo>
                    <a:lnTo>
                      <a:pt x="181" y="465"/>
                    </a:lnTo>
                    <a:lnTo>
                      <a:pt x="194" y="498"/>
                    </a:lnTo>
                    <a:lnTo>
                      <a:pt x="212" y="527"/>
                    </a:lnTo>
                    <a:lnTo>
                      <a:pt x="234" y="554"/>
                    </a:lnTo>
                    <a:lnTo>
                      <a:pt x="261" y="576"/>
                    </a:lnTo>
                    <a:lnTo>
                      <a:pt x="290" y="594"/>
                    </a:lnTo>
                    <a:lnTo>
                      <a:pt x="323" y="607"/>
                    </a:lnTo>
                    <a:lnTo>
                      <a:pt x="357" y="616"/>
                    </a:lnTo>
                    <a:lnTo>
                      <a:pt x="394" y="619"/>
                    </a:lnTo>
                    <a:lnTo>
                      <a:pt x="431" y="616"/>
                    </a:lnTo>
                    <a:lnTo>
                      <a:pt x="465" y="607"/>
                    </a:lnTo>
                    <a:lnTo>
                      <a:pt x="498" y="594"/>
                    </a:lnTo>
                    <a:lnTo>
                      <a:pt x="527" y="576"/>
                    </a:lnTo>
                    <a:lnTo>
                      <a:pt x="554" y="554"/>
                    </a:lnTo>
                    <a:lnTo>
                      <a:pt x="576" y="527"/>
                    </a:lnTo>
                    <a:lnTo>
                      <a:pt x="594" y="498"/>
                    </a:lnTo>
                    <a:lnTo>
                      <a:pt x="607" y="465"/>
                    </a:lnTo>
                    <a:lnTo>
                      <a:pt x="616" y="431"/>
                    </a:lnTo>
                    <a:lnTo>
                      <a:pt x="619" y="394"/>
                    </a:lnTo>
                    <a:lnTo>
                      <a:pt x="616" y="357"/>
                    </a:lnTo>
                    <a:lnTo>
                      <a:pt x="607" y="323"/>
                    </a:lnTo>
                    <a:lnTo>
                      <a:pt x="594" y="290"/>
                    </a:lnTo>
                    <a:lnTo>
                      <a:pt x="576" y="261"/>
                    </a:lnTo>
                    <a:lnTo>
                      <a:pt x="554" y="234"/>
                    </a:lnTo>
                    <a:lnTo>
                      <a:pt x="527" y="212"/>
                    </a:lnTo>
                    <a:lnTo>
                      <a:pt x="498" y="194"/>
                    </a:lnTo>
                    <a:lnTo>
                      <a:pt x="465" y="181"/>
                    </a:lnTo>
                    <a:lnTo>
                      <a:pt x="431" y="172"/>
                    </a:lnTo>
                    <a:lnTo>
                      <a:pt x="394" y="169"/>
                    </a:lnTo>
                    <a:close/>
                    <a:moveTo>
                      <a:pt x="394" y="0"/>
                    </a:moveTo>
                    <a:lnTo>
                      <a:pt x="444" y="3"/>
                    </a:lnTo>
                    <a:lnTo>
                      <a:pt x="491" y="13"/>
                    </a:lnTo>
                    <a:lnTo>
                      <a:pt x="537" y="26"/>
                    </a:lnTo>
                    <a:lnTo>
                      <a:pt x="579" y="46"/>
                    </a:lnTo>
                    <a:lnTo>
                      <a:pt x="619" y="71"/>
                    </a:lnTo>
                    <a:lnTo>
                      <a:pt x="655" y="99"/>
                    </a:lnTo>
                    <a:lnTo>
                      <a:pt x="689" y="133"/>
                    </a:lnTo>
                    <a:lnTo>
                      <a:pt x="717" y="169"/>
                    </a:lnTo>
                    <a:lnTo>
                      <a:pt x="742" y="209"/>
                    </a:lnTo>
                    <a:lnTo>
                      <a:pt x="762" y="251"/>
                    </a:lnTo>
                    <a:lnTo>
                      <a:pt x="775" y="297"/>
                    </a:lnTo>
                    <a:lnTo>
                      <a:pt x="785" y="344"/>
                    </a:lnTo>
                    <a:lnTo>
                      <a:pt x="788" y="394"/>
                    </a:lnTo>
                    <a:lnTo>
                      <a:pt x="785" y="444"/>
                    </a:lnTo>
                    <a:lnTo>
                      <a:pt x="775" y="491"/>
                    </a:lnTo>
                    <a:lnTo>
                      <a:pt x="762" y="537"/>
                    </a:lnTo>
                    <a:lnTo>
                      <a:pt x="742" y="579"/>
                    </a:lnTo>
                    <a:lnTo>
                      <a:pt x="717" y="619"/>
                    </a:lnTo>
                    <a:lnTo>
                      <a:pt x="689" y="655"/>
                    </a:lnTo>
                    <a:lnTo>
                      <a:pt x="655" y="689"/>
                    </a:lnTo>
                    <a:lnTo>
                      <a:pt x="619" y="717"/>
                    </a:lnTo>
                    <a:lnTo>
                      <a:pt x="579" y="742"/>
                    </a:lnTo>
                    <a:lnTo>
                      <a:pt x="537" y="762"/>
                    </a:lnTo>
                    <a:lnTo>
                      <a:pt x="491" y="775"/>
                    </a:lnTo>
                    <a:lnTo>
                      <a:pt x="444" y="785"/>
                    </a:lnTo>
                    <a:lnTo>
                      <a:pt x="394" y="788"/>
                    </a:lnTo>
                    <a:lnTo>
                      <a:pt x="344" y="785"/>
                    </a:lnTo>
                    <a:lnTo>
                      <a:pt x="297" y="775"/>
                    </a:lnTo>
                    <a:lnTo>
                      <a:pt x="251" y="762"/>
                    </a:lnTo>
                    <a:lnTo>
                      <a:pt x="209" y="742"/>
                    </a:lnTo>
                    <a:lnTo>
                      <a:pt x="169" y="717"/>
                    </a:lnTo>
                    <a:lnTo>
                      <a:pt x="133" y="689"/>
                    </a:lnTo>
                    <a:lnTo>
                      <a:pt x="99" y="655"/>
                    </a:lnTo>
                    <a:lnTo>
                      <a:pt x="71" y="619"/>
                    </a:lnTo>
                    <a:lnTo>
                      <a:pt x="46" y="579"/>
                    </a:lnTo>
                    <a:lnTo>
                      <a:pt x="26" y="537"/>
                    </a:lnTo>
                    <a:lnTo>
                      <a:pt x="13" y="491"/>
                    </a:lnTo>
                    <a:lnTo>
                      <a:pt x="3" y="444"/>
                    </a:lnTo>
                    <a:lnTo>
                      <a:pt x="0" y="394"/>
                    </a:lnTo>
                    <a:lnTo>
                      <a:pt x="3" y="344"/>
                    </a:lnTo>
                    <a:lnTo>
                      <a:pt x="13" y="297"/>
                    </a:lnTo>
                    <a:lnTo>
                      <a:pt x="26" y="251"/>
                    </a:lnTo>
                    <a:lnTo>
                      <a:pt x="46" y="209"/>
                    </a:lnTo>
                    <a:lnTo>
                      <a:pt x="71" y="169"/>
                    </a:lnTo>
                    <a:lnTo>
                      <a:pt x="99" y="133"/>
                    </a:lnTo>
                    <a:lnTo>
                      <a:pt x="133" y="99"/>
                    </a:lnTo>
                    <a:lnTo>
                      <a:pt x="169" y="71"/>
                    </a:lnTo>
                    <a:lnTo>
                      <a:pt x="209" y="46"/>
                    </a:lnTo>
                    <a:lnTo>
                      <a:pt x="251" y="26"/>
                    </a:lnTo>
                    <a:lnTo>
                      <a:pt x="297" y="13"/>
                    </a:lnTo>
                    <a:lnTo>
                      <a:pt x="344" y="3"/>
                    </a:lnTo>
                    <a:lnTo>
                      <a:pt x="394" y="0"/>
                    </a:lnTo>
                    <a:close/>
                  </a:path>
                </a:pathLst>
              </a:custGeom>
              <a:solidFill>
                <a:srgbClr val="FFC8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a:extLst>
              <a:ext uri="{FF2B5EF4-FFF2-40B4-BE49-F238E27FC236}">
                <a16:creationId xmlns:a16="http://schemas.microsoft.com/office/drawing/2014/main" id="{E88466BA-3A37-47FA-83AA-2F7C8E1B8EA4}"/>
              </a:ext>
              <a:ext uri="{C183D7F6-B498-43B3-948B-1728B52AA6E4}">
                <adec:decorative xmlns:adec="http://schemas.microsoft.com/office/drawing/2017/decorative" val="1"/>
              </a:ext>
            </a:extLst>
          </p:cNvPr>
          <p:cNvGrpSpPr/>
          <p:nvPr/>
        </p:nvGrpSpPr>
        <p:grpSpPr>
          <a:xfrm>
            <a:off x="8111777" y="1405016"/>
            <a:ext cx="3213847" cy="3313226"/>
            <a:chOff x="8111777" y="1405016"/>
            <a:chExt cx="3213847" cy="3313226"/>
          </a:xfrm>
        </p:grpSpPr>
        <p:sp>
          <p:nvSpPr>
            <p:cNvPr id="47" name="TextBox 46">
              <a:extLst>
                <a:ext uri="{FF2B5EF4-FFF2-40B4-BE49-F238E27FC236}">
                  <a16:creationId xmlns:a16="http://schemas.microsoft.com/office/drawing/2014/main" id="{36BA15BC-1880-4F76-952C-7630C361D45A}"/>
                </a:ext>
              </a:extLst>
            </p:cNvPr>
            <p:cNvSpPr txBox="1"/>
            <p:nvPr/>
          </p:nvSpPr>
          <p:spPr>
            <a:xfrm>
              <a:off x="8111777" y="1405016"/>
              <a:ext cx="3213847" cy="1139936"/>
            </a:xfrm>
            <a:prstGeom prst="rect">
              <a:avLst/>
            </a:prstGeom>
            <a:noFill/>
            <a:effectLst/>
          </p:spPr>
          <p:txBody>
            <a:bodyPr wrap="square" lIns="0" tIns="0" rIns="0" bIns="0" rtlCol="0">
              <a:noAutofit/>
            </a:bodyPr>
            <a:lstStyle/>
            <a:p>
              <a:pPr algn="ctr" eaLnBrk="0" hangingPunct="0"/>
              <a:r>
                <a:rPr lang="en-US" sz="2600" b="1" dirty="0">
                  <a:ea typeface="+mn-ea"/>
                  <a:cs typeface="+mn-cs"/>
                </a:rPr>
                <a:t>Share</a:t>
              </a:r>
            </a:p>
            <a:p>
              <a:pPr algn="ctr" eaLnBrk="0" hangingPunct="0"/>
              <a:r>
                <a:rPr lang="en-US" sz="2600" b="1" dirty="0">
                  <a:ea typeface="+mn-ea"/>
                  <a:cs typeface="+mn-cs"/>
                </a:rPr>
                <a:t>Web Map Application</a:t>
              </a:r>
            </a:p>
          </p:txBody>
        </p:sp>
        <p:grpSp>
          <p:nvGrpSpPr>
            <p:cNvPr id="14" name="Group 13">
              <a:extLst>
                <a:ext uri="{FF2B5EF4-FFF2-40B4-BE49-F238E27FC236}">
                  <a16:creationId xmlns:a16="http://schemas.microsoft.com/office/drawing/2014/main" id="{87A32BA5-0DBF-4754-A87B-AF2758C562CF}"/>
                </a:ext>
                <a:ext uri="{C183D7F6-B498-43B3-948B-1728B52AA6E4}">
                  <adec:decorative xmlns:adec="http://schemas.microsoft.com/office/drawing/2017/decorative" val="1"/>
                </a:ext>
              </a:extLst>
            </p:cNvPr>
            <p:cNvGrpSpPr>
              <a:grpSpLocks noChangeAspect="1"/>
            </p:cNvGrpSpPr>
            <p:nvPr/>
          </p:nvGrpSpPr>
          <p:grpSpPr>
            <a:xfrm>
              <a:off x="8545018" y="2826128"/>
              <a:ext cx="2347364" cy="1892114"/>
              <a:chOff x="5471512" y="2916840"/>
              <a:chExt cx="782740" cy="630936"/>
            </a:xfrm>
          </p:grpSpPr>
          <p:sp useBgFill="1">
            <p:nvSpPr>
              <p:cNvPr id="15" name="Freeform 6">
                <a:extLst>
                  <a:ext uri="{FF2B5EF4-FFF2-40B4-BE49-F238E27FC236}">
                    <a16:creationId xmlns:a16="http://schemas.microsoft.com/office/drawing/2014/main" id="{A6C7B219-2220-4323-8458-5976B89055C9}"/>
                  </a:ext>
                </a:extLst>
              </p:cNvPr>
              <p:cNvSpPr>
                <a:spLocks/>
              </p:cNvSpPr>
              <p:nvPr/>
            </p:nvSpPr>
            <p:spPr bwMode="auto">
              <a:xfrm>
                <a:off x="5471512" y="2916840"/>
                <a:ext cx="782740" cy="630936"/>
              </a:xfrm>
              <a:custGeom>
                <a:avLst/>
                <a:gdLst>
                  <a:gd name="T0" fmla="*/ 113 w 2306"/>
                  <a:gd name="T1" fmla="*/ 0 h 1856"/>
                  <a:gd name="T2" fmla="*/ 2193 w 2306"/>
                  <a:gd name="T3" fmla="*/ 0 h 1856"/>
                  <a:gd name="T4" fmla="*/ 2218 w 2306"/>
                  <a:gd name="T5" fmla="*/ 3 h 1856"/>
                  <a:gd name="T6" fmla="*/ 2243 w 2306"/>
                  <a:gd name="T7" fmla="*/ 12 h 1856"/>
                  <a:gd name="T8" fmla="*/ 2264 w 2306"/>
                  <a:gd name="T9" fmla="*/ 25 h 1856"/>
                  <a:gd name="T10" fmla="*/ 2281 w 2306"/>
                  <a:gd name="T11" fmla="*/ 42 h 1856"/>
                  <a:gd name="T12" fmla="*/ 2294 w 2306"/>
                  <a:gd name="T13" fmla="*/ 63 h 1856"/>
                  <a:gd name="T14" fmla="*/ 2303 w 2306"/>
                  <a:gd name="T15" fmla="*/ 87 h 1856"/>
                  <a:gd name="T16" fmla="*/ 2306 w 2306"/>
                  <a:gd name="T17" fmla="*/ 113 h 1856"/>
                  <a:gd name="T18" fmla="*/ 2306 w 2306"/>
                  <a:gd name="T19" fmla="*/ 1743 h 1856"/>
                  <a:gd name="T20" fmla="*/ 2303 w 2306"/>
                  <a:gd name="T21" fmla="*/ 1769 h 1856"/>
                  <a:gd name="T22" fmla="*/ 2294 w 2306"/>
                  <a:gd name="T23" fmla="*/ 1793 h 1856"/>
                  <a:gd name="T24" fmla="*/ 2281 w 2306"/>
                  <a:gd name="T25" fmla="*/ 1814 h 1856"/>
                  <a:gd name="T26" fmla="*/ 2264 w 2306"/>
                  <a:gd name="T27" fmla="*/ 1831 h 1856"/>
                  <a:gd name="T28" fmla="*/ 2243 w 2306"/>
                  <a:gd name="T29" fmla="*/ 1844 h 1856"/>
                  <a:gd name="T30" fmla="*/ 2218 w 2306"/>
                  <a:gd name="T31" fmla="*/ 1853 h 1856"/>
                  <a:gd name="T32" fmla="*/ 2193 w 2306"/>
                  <a:gd name="T33" fmla="*/ 1856 h 1856"/>
                  <a:gd name="T34" fmla="*/ 113 w 2306"/>
                  <a:gd name="T35" fmla="*/ 1856 h 1856"/>
                  <a:gd name="T36" fmla="*/ 87 w 2306"/>
                  <a:gd name="T37" fmla="*/ 1853 h 1856"/>
                  <a:gd name="T38" fmla="*/ 63 w 2306"/>
                  <a:gd name="T39" fmla="*/ 1844 h 1856"/>
                  <a:gd name="T40" fmla="*/ 42 w 2306"/>
                  <a:gd name="T41" fmla="*/ 1831 h 1856"/>
                  <a:gd name="T42" fmla="*/ 25 w 2306"/>
                  <a:gd name="T43" fmla="*/ 1814 h 1856"/>
                  <a:gd name="T44" fmla="*/ 12 w 2306"/>
                  <a:gd name="T45" fmla="*/ 1793 h 1856"/>
                  <a:gd name="T46" fmla="*/ 3 w 2306"/>
                  <a:gd name="T47" fmla="*/ 1769 h 1856"/>
                  <a:gd name="T48" fmla="*/ 0 w 2306"/>
                  <a:gd name="T49" fmla="*/ 1743 h 1856"/>
                  <a:gd name="T50" fmla="*/ 0 w 2306"/>
                  <a:gd name="T51" fmla="*/ 113 h 1856"/>
                  <a:gd name="T52" fmla="*/ 3 w 2306"/>
                  <a:gd name="T53" fmla="*/ 87 h 1856"/>
                  <a:gd name="T54" fmla="*/ 12 w 2306"/>
                  <a:gd name="T55" fmla="*/ 63 h 1856"/>
                  <a:gd name="T56" fmla="*/ 25 w 2306"/>
                  <a:gd name="T57" fmla="*/ 42 h 1856"/>
                  <a:gd name="T58" fmla="*/ 42 w 2306"/>
                  <a:gd name="T59" fmla="*/ 25 h 1856"/>
                  <a:gd name="T60" fmla="*/ 63 w 2306"/>
                  <a:gd name="T61" fmla="*/ 12 h 1856"/>
                  <a:gd name="T62" fmla="*/ 87 w 2306"/>
                  <a:gd name="T63" fmla="*/ 3 h 1856"/>
                  <a:gd name="T64" fmla="*/ 113 w 2306"/>
                  <a:gd name="T65" fmla="*/ 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6" h="1856">
                    <a:moveTo>
                      <a:pt x="113" y="0"/>
                    </a:moveTo>
                    <a:lnTo>
                      <a:pt x="2193" y="0"/>
                    </a:lnTo>
                    <a:lnTo>
                      <a:pt x="2218" y="3"/>
                    </a:lnTo>
                    <a:lnTo>
                      <a:pt x="2243" y="12"/>
                    </a:lnTo>
                    <a:lnTo>
                      <a:pt x="2264" y="25"/>
                    </a:lnTo>
                    <a:lnTo>
                      <a:pt x="2281" y="42"/>
                    </a:lnTo>
                    <a:lnTo>
                      <a:pt x="2294" y="63"/>
                    </a:lnTo>
                    <a:lnTo>
                      <a:pt x="2303" y="87"/>
                    </a:lnTo>
                    <a:lnTo>
                      <a:pt x="2306" y="113"/>
                    </a:lnTo>
                    <a:lnTo>
                      <a:pt x="2306" y="1743"/>
                    </a:lnTo>
                    <a:lnTo>
                      <a:pt x="2303" y="1769"/>
                    </a:lnTo>
                    <a:lnTo>
                      <a:pt x="2294" y="1793"/>
                    </a:lnTo>
                    <a:lnTo>
                      <a:pt x="2281" y="1814"/>
                    </a:lnTo>
                    <a:lnTo>
                      <a:pt x="2264" y="1831"/>
                    </a:lnTo>
                    <a:lnTo>
                      <a:pt x="2243" y="1844"/>
                    </a:lnTo>
                    <a:lnTo>
                      <a:pt x="2218" y="1853"/>
                    </a:lnTo>
                    <a:lnTo>
                      <a:pt x="2193" y="1856"/>
                    </a:lnTo>
                    <a:lnTo>
                      <a:pt x="113" y="1856"/>
                    </a:lnTo>
                    <a:lnTo>
                      <a:pt x="87" y="1853"/>
                    </a:lnTo>
                    <a:lnTo>
                      <a:pt x="63" y="1844"/>
                    </a:lnTo>
                    <a:lnTo>
                      <a:pt x="42" y="1831"/>
                    </a:lnTo>
                    <a:lnTo>
                      <a:pt x="25" y="1814"/>
                    </a:lnTo>
                    <a:lnTo>
                      <a:pt x="12" y="1793"/>
                    </a:lnTo>
                    <a:lnTo>
                      <a:pt x="3" y="1769"/>
                    </a:lnTo>
                    <a:lnTo>
                      <a:pt x="0" y="1743"/>
                    </a:lnTo>
                    <a:lnTo>
                      <a:pt x="0" y="113"/>
                    </a:lnTo>
                    <a:lnTo>
                      <a:pt x="3" y="87"/>
                    </a:lnTo>
                    <a:lnTo>
                      <a:pt x="12" y="63"/>
                    </a:lnTo>
                    <a:lnTo>
                      <a:pt x="25" y="42"/>
                    </a:lnTo>
                    <a:lnTo>
                      <a:pt x="42" y="25"/>
                    </a:lnTo>
                    <a:lnTo>
                      <a:pt x="63" y="12"/>
                    </a:lnTo>
                    <a:lnTo>
                      <a:pt x="87" y="3"/>
                    </a:lnTo>
                    <a:lnTo>
                      <a:pt x="113" y="0"/>
                    </a:lnTo>
                    <a:close/>
                  </a:path>
                </a:pathLst>
              </a:custGeom>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539AA5AC-B9A3-4938-AF2D-453A8194833C}"/>
                  </a:ext>
                </a:extLst>
              </p:cNvPr>
              <p:cNvSpPr>
                <a:spLocks noEditPoints="1"/>
              </p:cNvSpPr>
              <p:nvPr/>
            </p:nvSpPr>
            <p:spPr bwMode="auto">
              <a:xfrm>
                <a:off x="5509463" y="2957163"/>
                <a:ext cx="706838" cy="550290"/>
              </a:xfrm>
              <a:custGeom>
                <a:avLst/>
                <a:gdLst>
                  <a:gd name="T0" fmla="*/ 112 w 2080"/>
                  <a:gd name="T1" fmla="*/ 112 h 1630"/>
                  <a:gd name="T2" fmla="*/ 112 w 2080"/>
                  <a:gd name="T3" fmla="*/ 1518 h 1630"/>
                  <a:gd name="T4" fmla="*/ 1968 w 2080"/>
                  <a:gd name="T5" fmla="*/ 1518 h 1630"/>
                  <a:gd name="T6" fmla="*/ 1968 w 2080"/>
                  <a:gd name="T7" fmla="*/ 112 h 1630"/>
                  <a:gd name="T8" fmla="*/ 112 w 2080"/>
                  <a:gd name="T9" fmla="*/ 112 h 1630"/>
                  <a:gd name="T10" fmla="*/ 0 w 2080"/>
                  <a:gd name="T11" fmla="*/ 0 h 1630"/>
                  <a:gd name="T12" fmla="*/ 2080 w 2080"/>
                  <a:gd name="T13" fmla="*/ 0 h 1630"/>
                  <a:gd name="T14" fmla="*/ 2080 w 2080"/>
                  <a:gd name="T15" fmla="*/ 1630 h 1630"/>
                  <a:gd name="T16" fmla="*/ 0 w 2080"/>
                  <a:gd name="T17" fmla="*/ 1630 h 1630"/>
                  <a:gd name="T18" fmla="*/ 0 w 2080"/>
                  <a:gd name="T19"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30">
                    <a:moveTo>
                      <a:pt x="112" y="112"/>
                    </a:moveTo>
                    <a:lnTo>
                      <a:pt x="112" y="1518"/>
                    </a:lnTo>
                    <a:lnTo>
                      <a:pt x="1968" y="1518"/>
                    </a:lnTo>
                    <a:lnTo>
                      <a:pt x="1968" y="112"/>
                    </a:lnTo>
                    <a:lnTo>
                      <a:pt x="112" y="112"/>
                    </a:lnTo>
                    <a:close/>
                    <a:moveTo>
                      <a:pt x="0" y="0"/>
                    </a:moveTo>
                    <a:lnTo>
                      <a:pt x="2080" y="0"/>
                    </a:lnTo>
                    <a:lnTo>
                      <a:pt x="2080" y="1630"/>
                    </a:lnTo>
                    <a:lnTo>
                      <a:pt x="0" y="163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391C4433-66E1-42D8-B09B-EFB01C35CC8E}"/>
                  </a:ext>
                </a:extLst>
              </p:cNvPr>
              <p:cNvSpPr>
                <a:spLocks noChangeArrowheads="1"/>
              </p:cNvSpPr>
              <p:nvPr/>
            </p:nvSpPr>
            <p:spPr bwMode="auto">
              <a:xfrm>
                <a:off x="5587737" y="3033065"/>
                <a:ext cx="550290" cy="75902"/>
              </a:xfrm>
              <a:prstGeom prst="rect">
                <a:avLst/>
              </a:prstGeom>
              <a:solidFill>
                <a:srgbClr val="7CD2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9">
                <a:extLst>
                  <a:ext uri="{FF2B5EF4-FFF2-40B4-BE49-F238E27FC236}">
                    <a16:creationId xmlns:a16="http://schemas.microsoft.com/office/drawing/2014/main" id="{1DA0DCB7-9E73-4D6C-9CC9-3FD6465AD5D9}"/>
                  </a:ext>
                </a:extLst>
              </p:cNvPr>
              <p:cNvSpPr>
                <a:spLocks noChangeArrowheads="1"/>
              </p:cNvSpPr>
              <p:nvPr/>
            </p:nvSpPr>
            <p:spPr bwMode="auto">
              <a:xfrm>
                <a:off x="5587737" y="3146918"/>
                <a:ext cx="550290" cy="284633"/>
              </a:xfrm>
              <a:prstGeom prst="rect">
                <a:avLst/>
              </a:prstGeom>
              <a:solidFill>
                <a:srgbClr val="94E6E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AF20BE76-C400-46FA-81B9-5EFCF1232BA2}"/>
                  </a:ext>
                </a:extLst>
              </p:cNvPr>
              <p:cNvSpPr>
                <a:spLocks/>
              </p:cNvSpPr>
              <p:nvPr/>
            </p:nvSpPr>
            <p:spPr bwMode="auto">
              <a:xfrm>
                <a:off x="5587737" y="3146918"/>
                <a:ext cx="550290" cy="284633"/>
              </a:xfrm>
              <a:custGeom>
                <a:avLst/>
                <a:gdLst>
                  <a:gd name="T0" fmla="*/ 1630 w 1630"/>
                  <a:gd name="T1" fmla="*/ 305 h 843"/>
                  <a:gd name="T2" fmla="*/ 1566 w 1630"/>
                  <a:gd name="T3" fmla="*/ 321 h 843"/>
                  <a:gd name="T4" fmla="*/ 1529 w 1630"/>
                  <a:gd name="T5" fmla="*/ 357 h 843"/>
                  <a:gd name="T6" fmla="*/ 1511 w 1630"/>
                  <a:gd name="T7" fmla="*/ 397 h 843"/>
                  <a:gd name="T8" fmla="*/ 1504 w 1630"/>
                  <a:gd name="T9" fmla="*/ 429 h 843"/>
                  <a:gd name="T10" fmla="*/ 1500 w 1630"/>
                  <a:gd name="T11" fmla="*/ 439 h 843"/>
                  <a:gd name="T12" fmla="*/ 1482 w 1630"/>
                  <a:gd name="T13" fmla="*/ 455 h 843"/>
                  <a:gd name="T14" fmla="*/ 1468 w 1630"/>
                  <a:gd name="T15" fmla="*/ 467 h 843"/>
                  <a:gd name="T16" fmla="*/ 1445 w 1630"/>
                  <a:gd name="T17" fmla="*/ 485 h 843"/>
                  <a:gd name="T18" fmla="*/ 1416 w 1630"/>
                  <a:gd name="T19" fmla="*/ 491 h 843"/>
                  <a:gd name="T20" fmla="*/ 1404 w 1630"/>
                  <a:gd name="T21" fmla="*/ 539 h 843"/>
                  <a:gd name="T22" fmla="*/ 1378 w 1630"/>
                  <a:gd name="T23" fmla="*/ 581 h 843"/>
                  <a:gd name="T24" fmla="*/ 1356 w 1630"/>
                  <a:gd name="T25" fmla="*/ 605 h 843"/>
                  <a:gd name="T26" fmla="*/ 1345 w 1630"/>
                  <a:gd name="T27" fmla="*/ 621 h 843"/>
                  <a:gd name="T28" fmla="*/ 1328 w 1630"/>
                  <a:gd name="T29" fmla="*/ 653 h 843"/>
                  <a:gd name="T30" fmla="*/ 1306 w 1630"/>
                  <a:gd name="T31" fmla="*/ 692 h 843"/>
                  <a:gd name="T32" fmla="*/ 1255 w 1630"/>
                  <a:gd name="T33" fmla="*/ 726 h 843"/>
                  <a:gd name="T34" fmla="*/ 1221 w 1630"/>
                  <a:gd name="T35" fmla="*/ 733 h 843"/>
                  <a:gd name="T36" fmla="*/ 1184 w 1630"/>
                  <a:gd name="T37" fmla="*/ 723 h 843"/>
                  <a:gd name="T38" fmla="*/ 1157 w 1630"/>
                  <a:gd name="T39" fmla="*/ 718 h 843"/>
                  <a:gd name="T40" fmla="*/ 1120 w 1630"/>
                  <a:gd name="T41" fmla="*/ 700 h 843"/>
                  <a:gd name="T42" fmla="*/ 1094 w 1630"/>
                  <a:gd name="T43" fmla="*/ 661 h 843"/>
                  <a:gd name="T44" fmla="*/ 1082 w 1630"/>
                  <a:gd name="T45" fmla="*/ 625 h 843"/>
                  <a:gd name="T46" fmla="*/ 1044 w 1630"/>
                  <a:gd name="T47" fmla="*/ 617 h 843"/>
                  <a:gd name="T48" fmla="*/ 1013 w 1630"/>
                  <a:gd name="T49" fmla="*/ 619 h 843"/>
                  <a:gd name="T50" fmla="*/ 974 w 1630"/>
                  <a:gd name="T51" fmla="*/ 635 h 843"/>
                  <a:gd name="T52" fmla="*/ 966 w 1630"/>
                  <a:gd name="T53" fmla="*/ 636 h 843"/>
                  <a:gd name="T54" fmla="*/ 924 w 1630"/>
                  <a:gd name="T55" fmla="*/ 621 h 843"/>
                  <a:gd name="T56" fmla="*/ 904 w 1630"/>
                  <a:gd name="T57" fmla="*/ 589 h 843"/>
                  <a:gd name="T58" fmla="*/ 896 w 1630"/>
                  <a:gd name="T59" fmla="*/ 557 h 843"/>
                  <a:gd name="T60" fmla="*/ 892 w 1630"/>
                  <a:gd name="T61" fmla="*/ 547 h 843"/>
                  <a:gd name="T62" fmla="*/ 883 w 1630"/>
                  <a:gd name="T63" fmla="*/ 545 h 843"/>
                  <a:gd name="T64" fmla="*/ 873 w 1630"/>
                  <a:gd name="T65" fmla="*/ 542 h 843"/>
                  <a:gd name="T66" fmla="*/ 853 w 1630"/>
                  <a:gd name="T67" fmla="*/ 532 h 843"/>
                  <a:gd name="T68" fmla="*/ 813 w 1630"/>
                  <a:gd name="T69" fmla="*/ 505 h 843"/>
                  <a:gd name="T70" fmla="*/ 783 w 1630"/>
                  <a:gd name="T71" fmla="*/ 464 h 843"/>
                  <a:gd name="T72" fmla="*/ 765 w 1630"/>
                  <a:gd name="T73" fmla="*/ 450 h 843"/>
                  <a:gd name="T74" fmla="*/ 733 w 1630"/>
                  <a:gd name="T75" fmla="*/ 421 h 843"/>
                  <a:gd name="T76" fmla="*/ 691 w 1630"/>
                  <a:gd name="T77" fmla="*/ 406 h 843"/>
                  <a:gd name="T78" fmla="*/ 719 w 1630"/>
                  <a:gd name="T79" fmla="*/ 433 h 843"/>
                  <a:gd name="T80" fmla="*/ 754 w 1630"/>
                  <a:gd name="T81" fmla="*/ 480 h 843"/>
                  <a:gd name="T82" fmla="*/ 770 w 1630"/>
                  <a:gd name="T83" fmla="*/ 518 h 843"/>
                  <a:gd name="T84" fmla="*/ 778 w 1630"/>
                  <a:gd name="T85" fmla="*/ 552 h 843"/>
                  <a:gd name="T86" fmla="*/ 785 w 1630"/>
                  <a:gd name="T87" fmla="*/ 579 h 843"/>
                  <a:gd name="T88" fmla="*/ 787 w 1630"/>
                  <a:gd name="T89" fmla="*/ 620 h 843"/>
                  <a:gd name="T90" fmla="*/ 778 w 1630"/>
                  <a:gd name="T91" fmla="*/ 662 h 843"/>
                  <a:gd name="T92" fmla="*/ 781 w 1630"/>
                  <a:gd name="T93" fmla="*/ 691 h 843"/>
                  <a:gd name="T94" fmla="*/ 783 w 1630"/>
                  <a:gd name="T95" fmla="*/ 715 h 843"/>
                  <a:gd name="T96" fmla="*/ 793 w 1630"/>
                  <a:gd name="T97" fmla="*/ 734 h 843"/>
                  <a:gd name="T98" fmla="*/ 826 w 1630"/>
                  <a:gd name="T99" fmla="*/ 757 h 843"/>
                  <a:gd name="T100" fmla="*/ 854 w 1630"/>
                  <a:gd name="T101" fmla="*/ 785 h 843"/>
                  <a:gd name="T102" fmla="*/ 884 w 1630"/>
                  <a:gd name="T103" fmla="*/ 819 h 843"/>
                  <a:gd name="T104" fmla="*/ 899 w 1630"/>
                  <a:gd name="T105"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0" h="843">
                    <a:moveTo>
                      <a:pt x="0" y="0"/>
                    </a:moveTo>
                    <a:lnTo>
                      <a:pt x="1630" y="0"/>
                    </a:lnTo>
                    <a:lnTo>
                      <a:pt x="1630" y="305"/>
                    </a:lnTo>
                    <a:lnTo>
                      <a:pt x="1605" y="307"/>
                    </a:lnTo>
                    <a:lnTo>
                      <a:pt x="1584" y="313"/>
                    </a:lnTo>
                    <a:lnTo>
                      <a:pt x="1566" y="321"/>
                    </a:lnTo>
                    <a:lnTo>
                      <a:pt x="1550" y="332"/>
                    </a:lnTo>
                    <a:lnTo>
                      <a:pt x="1538" y="343"/>
                    </a:lnTo>
                    <a:lnTo>
                      <a:pt x="1529" y="357"/>
                    </a:lnTo>
                    <a:lnTo>
                      <a:pt x="1521" y="371"/>
                    </a:lnTo>
                    <a:lnTo>
                      <a:pt x="1515" y="385"/>
                    </a:lnTo>
                    <a:lnTo>
                      <a:pt x="1511" y="397"/>
                    </a:lnTo>
                    <a:lnTo>
                      <a:pt x="1509" y="410"/>
                    </a:lnTo>
                    <a:lnTo>
                      <a:pt x="1506" y="420"/>
                    </a:lnTo>
                    <a:lnTo>
                      <a:pt x="1504" y="429"/>
                    </a:lnTo>
                    <a:lnTo>
                      <a:pt x="1504" y="434"/>
                    </a:lnTo>
                    <a:lnTo>
                      <a:pt x="1503" y="437"/>
                    </a:lnTo>
                    <a:lnTo>
                      <a:pt x="1500" y="439"/>
                    </a:lnTo>
                    <a:lnTo>
                      <a:pt x="1495" y="444"/>
                    </a:lnTo>
                    <a:lnTo>
                      <a:pt x="1488" y="449"/>
                    </a:lnTo>
                    <a:lnTo>
                      <a:pt x="1482" y="455"/>
                    </a:lnTo>
                    <a:lnTo>
                      <a:pt x="1476" y="461"/>
                    </a:lnTo>
                    <a:lnTo>
                      <a:pt x="1470" y="465"/>
                    </a:lnTo>
                    <a:lnTo>
                      <a:pt x="1468" y="467"/>
                    </a:lnTo>
                    <a:lnTo>
                      <a:pt x="1463" y="472"/>
                    </a:lnTo>
                    <a:lnTo>
                      <a:pt x="1456" y="479"/>
                    </a:lnTo>
                    <a:lnTo>
                      <a:pt x="1445" y="485"/>
                    </a:lnTo>
                    <a:lnTo>
                      <a:pt x="1434" y="489"/>
                    </a:lnTo>
                    <a:lnTo>
                      <a:pt x="1418" y="490"/>
                    </a:lnTo>
                    <a:lnTo>
                      <a:pt x="1416" y="491"/>
                    </a:lnTo>
                    <a:lnTo>
                      <a:pt x="1414" y="507"/>
                    </a:lnTo>
                    <a:lnTo>
                      <a:pt x="1410" y="523"/>
                    </a:lnTo>
                    <a:lnTo>
                      <a:pt x="1404" y="539"/>
                    </a:lnTo>
                    <a:lnTo>
                      <a:pt x="1395" y="554"/>
                    </a:lnTo>
                    <a:lnTo>
                      <a:pt x="1386" y="568"/>
                    </a:lnTo>
                    <a:lnTo>
                      <a:pt x="1378" y="581"/>
                    </a:lnTo>
                    <a:lnTo>
                      <a:pt x="1369" y="592"/>
                    </a:lnTo>
                    <a:lnTo>
                      <a:pt x="1362" y="600"/>
                    </a:lnTo>
                    <a:lnTo>
                      <a:pt x="1356" y="605"/>
                    </a:lnTo>
                    <a:lnTo>
                      <a:pt x="1354" y="607"/>
                    </a:lnTo>
                    <a:lnTo>
                      <a:pt x="1350" y="613"/>
                    </a:lnTo>
                    <a:lnTo>
                      <a:pt x="1345" y="621"/>
                    </a:lnTo>
                    <a:lnTo>
                      <a:pt x="1338" y="632"/>
                    </a:lnTo>
                    <a:lnTo>
                      <a:pt x="1333" y="643"/>
                    </a:lnTo>
                    <a:lnTo>
                      <a:pt x="1328" y="653"/>
                    </a:lnTo>
                    <a:lnTo>
                      <a:pt x="1325" y="660"/>
                    </a:lnTo>
                    <a:lnTo>
                      <a:pt x="1318" y="677"/>
                    </a:lnTo>
                    <a:lnTo>
                      <a:pt x="1306" y="692"/>
                    </a:lnTo>
                    <a:lnTo>
                      <a:pt x="1291" y="706"/>
                    </a:lnTo>
                    <a:lnTo>
                      <a:pt x="1273" y="716"/>
                    </a:lnTo>
                    <a:lnTo>
                      <a:pt x="1255" y="726"/>
                    </a:lnTo>
                    <a:lnTo>
                      <a:pt x="1237" y="731"/>
                    </a:lnTo>
                    <a:lnTo>
                      <a:pt x="1221" y="733"/>
                    </a:lnTo>
                    <a:lnTo>
                      <a:pt x="1221" y="733"/>
                    </a:lnTo>
                    <a:lnTo>
                      <a:pt x="1203" y="730"/>
                    </a:lnTo>
                    <a:lnTo>
                      <a:pt x="1187" y="724"/>
                    </a:lnTo>
                    <a:lnTo>
                      <a:pt x="1184" y="723"/>
                    </a:lnTo>
                    <a:lnTo>
                      <a:pt x="1180" y="722"/>
                    </a:lnTo>
                    <a:lnTo>
                      <a:pt x="1169" y="720"/>
                    </a:lnTo>
                    <a:lnTo>
                      <a:pt x="1157" y="718"/>
                    </a:lnTo>
                    <a:lnTo>
                      <a:pt x="1144" y="714"/>
                    </a:lnTo>
                    <a:lnTo>
                      <a:pt x="1131" y="709"/>
                    </a:lnTo>
                    <a:lnTo>
                      <a:pt x="1120" y="700"/>
                    </a:lnTo>
                    <a:lnTo>
                      <a:pt x="1108" y="690"/>
                    </a:lnTo>
                    <a:lnTo>
                      <a:pt x="1100" y="675"/>
                    </a:lnTo>
                    <a:lnTo>
                      <a:pt x="1094" y="661"/>
                    </a:lnTo>
                    <a:lnTo>
                      <a:pt x="1089" y="647"/>
                    </a:lnTo>
                    <a:lnTo>
                      <a:pt x="1086" y="635"/>
                    </a:lnTo>
                    <a:lnTo>
                      <a:pt x="1082" y="625"/>
                    </a:lnTo>
                    <a:lnTo>
                      <a:pt x="1073" y="623"/>
                    </a:lnTo>
                    <a:lnTo>
                      <a:pt x="1064" y="621"/>
                    </a:lnTo>
                    <a:lnTo>
                      <a:pt x="1044" y="617"/>
                    </a:lnTo>
                    <a:lnTo>
                      <a:pt x="1025" y="612"/>
                    </a:lnTo>
                    <a:lnTo>
                      <a:pt x="1024" y="613"/>
                    </a:lnTo>
                    <a:lnTo>
                      <a:pt x="1013" y="619"/>
                    </a:lnTo>
                    <a:lnTo>
                      <a:pt x="1003" y="626"/>
                    </a:lnTo>
                    <a:lnTo>
                      <a:pt x="989" y="632"/>
                    </a:lnTo>
                    <a:lnTo>
                      <a:pt x="974" y="635"/>
                    </a:lnTo>
                    <a:lnTo>
                      <a:pt x="971" y="635"/>
                    </a:lnTo>
                    <a:lnTo>
                      <a:pt x="969" y="636"/>
                    </a:lnTo>
                    <a:lnTo>
                      <a:pt x="966" y="636"/>
                    </a:lnTo>
                    <a:lnTo>
                      <a:pt x="950" y="634"/>
                    </a:lnTo>
                    <a:lnTo>
                      <a:pt x="936" y="629"/>
                    </a:lnTo>
                    <a:lnTo>
                      <a:pt x="924" y="621"/>
                    </a:lnTo>
                    <a:lnTo>
                      <a:pt x="916" y="612"/>
                    </a:lnTo>
                    <a:lnTo>
                      <a:pt x="908" y="601"/>
                    </a:lnTo>
                    <a:lnTo>
                      <a:pt x="904" y="589"/>
                    </a:lnTo>
                    <a:lnTo>
                      <a:pt x="900" y="578"/>
                    </a:lnTo>
                    <a:lnTo>
                      <a:pt x="897" y="567"/>
                    </a:lnTo>
                    <a:lnTo>
                      <a:pt x="896" y="557"/>
                    </a:lnTo>
                    <a:lnTo>
                      <a:pt x="895" y="548"/>
                    </a:lnTo>
                    <a:lnTo>
                      <a:pt x="895" y="548"/>
                    </a:lnTo>
                    <a:lnTo>
                      <a:pt x="892" y="547"/>
                    </a:lnTo>
                    <a:lnTo>
                      <a:pt x="888" y="546"/>
                    </a:lnTo>
                    <a:lnTo>
                      <a:pt x="885" y="545"/>
                    </a:lnTo>
                    <a:lnTo>
                      <a:pt x="883" y="545"/>
                    </a:lnTo>
                    <a:lnTo>
                      <a:pt x="879" y="544"/>
                    </a:lnTo>
                    <a:lnTo>
                      <a:pt x="875" y="543"/>
                    </a:lnTo>
                    <a:lnTo>
                      <a:pt x="873" y="542"/>
                    </a:lnTo>
                    <a:lnTo>
                      <a:pt x="869" y="541"/>
                    </a:lnTo>
                    <a:lnTo>
                      <a:pt x="863" y="538"/>
                    </a:lnTo>
                    <a:lnTo>
                      <a:pt x="853" y="532"/>
                    </a:lnTo>
                    <a:lnTo>
                      <a:pt x="841" y="525"/>
                    </a:lnTo>
                    <a:lnTo>
                      <a:pt x="827" y="517"/>
                    </a:lnTo>
                    <a:lnTo>
                      <a:pt x="813" y="505"/>
                    </a:lnTo>
                    <a:lnTo>
                      <a:pt x="801" y="493"/>
                    </a:lnTo>
                    <a:lnTo>
                      <a:pt x="790" y="479"/>
                    </a:lnTo>
                    <a:lnTo>
                      <a:pt x="783" y="464"/>
                    </a:lnTo>
                    <a:lnTo>
                      <a:pt x="780" y="461"/>
                    </a:lnTo>
                    <a:lnTo>
                      <a:pt x="775" y="458"/>
                    </a:lnTo>
                    <a:lnTo>
                      <a:pt x="765" y="450"/>
                    </a:lnTo>
                    <a:lnTo>
                      <a:pt x="753" y="439"/>
                    </a:lnTo>
                    <a:lnTo>
                      <a:pt x="743" y="427"/>
                    </a:lnTo>
                    <a:lnTo>
                      <a:pt x="733" y="421"/>
                    </a:lnTo>
                    <a:lnTo>
                      <a:pt x="722" y="417"/>
                    </a:lnTo>
                    <a:lnTo>
                      <a:pt x="710" y="413"/>
                    </a:lnTo>
                    <a:lnTo>
                      <a:pt x="691" y="406"/>
                    </a:lnTo>
                    <a:lnTo>
                      <a:pt x="698" y="415"/>
                    </a:lnTo>
                    <a:lnTo>
                      <a:pt x="704" y="423"/>
                    </a:lnTo>
                    <a:lnTo>
                      <a:pt x="719" y="433"/>
                    </a:lnTo>
                    <a:lnTo>
                      <a:pt x="734" y="447"/>
                    </a:lnTo>
                    <a:lnTo>
                      <a:pt x="747" y="463"/>
                    </a:lnTo>
                    <a:lnTo>
                      <a:pt x="754" y="480"/>
                    </a:lnTo>
                    <a:lnTo>
                      <a:pt x="758" y="500"/>
                    </a:lnTo>
                    <a:lnTo>
                      <a:pt x="765" y="507"/>
                    </a:lnTo>
                    <a:lnTo>
                      <a:pt x="770" y="518"/>
                    </a:lnTo>
                    <a:lnTo>
                      <a:pt x="775" y="530"/>
                    </a:lnTo>
                    <a:lnTo>
                      <a:pt x="778" y="546"/>
                    </a:lnTo>
                    <a:lnTo>
                      <a:pt x="778" y="552"/>
                    </a:lnTo>
                    <a:lnTo>
                      <a:pt x="776" y="558"/>
                    </a:lnTo>
                    <a:lnTo>
                      <a:pt x="782" y="568"/>
                    </a:lnTo>
                    <a:lnTo>
                      <a:pt x="785" y="579"/>
                    </a:lnTo>
                    <a:lnTo>
                      <a:pt x="787" y="591"/>
                    </a:lnTo>
                    <a:lnTo>
                      <a:pt x="788" y="604"/>
                    </a:lnTo>
                    <a:lnTo>
                      <a:pt x="787" y="620"/>
                    </a:lnTo>
                    <a:lnTo>
                      <a:pt x="783" y="637"/>
                    </a:lnTo>
                    <a:lnTo>
                      <a:pt x="776" y="653"/>
                    </a:lnTo>
                    <a:lnTo>
                      <a:pt x="778" y="662"/>
                    </a:lnTo>
                    <a:lnTo>
                      <a:pt x="779" y="672"/>
                    </a:lnTo>
                    <a:lnTo>
                      <a:pt x="780" y="680"/>
                    </a:lnTo>
                    <a:lnTo>
                      <a:pt x="781" y="691"/>
                    </a:lnTo>
                    <a:lnTo>
                      <a:pt x="782" y="699"/>
                    </a:lnTo>
                    <a:lnTo>
                      <a:pt x="782" y="706"/>
                    </a:lnTo>
                    <a:lnTo>
                      <a:pt x="783" y="715"/>
                    </a:lnTo>
                    <a:lnTo>
                      <a:pt x="785" y="728"/>
                    </a:lnTo>
                    <a:lnTo>
                      <a:pt x="789" y="731"/>
                    </a:lnTo>
                    <a:lnTo>
                      <a:pt x="793" y="734"/>
                    </a:lnTo>
                    <a:lnTo>
                      <a:pt x="807" y="743"/>
                    </a:lnTo>
                    <a:lnTo>
                      <a:pt x="821" y="753"/>
                    </a:lnTo>
                    <a:lnTo>
                      <a:pt x="826" y="757"/>
                    </a:lnTo>
                    <a:lnTo>
                      <a:pt x="833" y="765"/>
                    </a:lnTo>
                    <a:lnTo>
                      <a:pt x="843" y="774"/>
                    </a:lnTo>
                    <a:lnTo>
                      <a:pt x="854" y="785"/>
                    </a:lnTo>
                    <a:lnTo>
                      <a:pt x="865" y="797"/>
                    </a:lnTo>
                    <a:lnTo>
                      <a:pt x="875" y="808"/>
                    </a:lnTo>
                    <a:lnTo>
                      <a:pt x="884" y="819"/>
                    </a:lnTo>
                    <a:lnTo>
                      <a:pt x="893" y="829"/>
                    </a:lnTo>
                    <a:lnTo>
                      <a:pt x="897" y="838"/>
                    </a:lnTo>
                    <a:lnTo>
                      <a:pt x="899" y="843"/>
                    </a:lnTo>
                    <a:lnTo>
                      <a:pt x="0" y="843"/>
                    </a:lnTo>
                    <a:lnTo>
                      <a:pt x="0" y="0"/>
                    </a:lnTo>
                    <a:close/>
                  </a:path>
                </a:pathLst>
              </a:custGeom>
              <a:solidFill>
                <a:srgbClr val="50B34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F25FD234-100D-4D88-B3B1-F34A6564A5BF}"/>
                  </a:ext>
                </a:extLst>
              </p:cNvPr>
              <p:cNvSpPr>
                <a:spLocks/>
              </p:cNvSpPr>
              <p:nvPr/>
            </p:nvSpPr>
            <p:spPr bwMode="auto">
              <a:xfrm>
                <a:off x="5587737" y="3146918"/>
                <a:ext cx="550290" cy="284633"/>
              </a:xfrm>
              <a:custGeom>
                <a:avLst/>
                <a:gdLst>
                  <a:gd name="T0" fmla="*/ 1630 w 1630"/>
                  <a:gd name="T1" fmla="*/ 14 h 843"/>
                  <a:gd name="T2" fmla="*/ 1630 w 1630"/>
                  <a:gd name="T3" fmla="*/ 99 h 843"/>
                  <a:gd name="T4" fmla="*/ 1630 w 1630"/>
                  <a:gd name="T5" fmla="*/ 205 h 843"/>
                  <a:gd name="T6" fmla="*/ 1630 w 1630"/>
                  <a:gd name="T7" fmla="*/ 261 h 843"/>
                  <a:gd name="T8" fmla="*/ 1529 w 1630"/>
                  <a:gd name="T9" fmla="*/ 282 h 843"/>
                  <a:gd name="T10" fmla="*/ 1475 w 1630"/>
                  <a:gd name="T11" fmla="*/ 331 h 843"/>
                  <a:gd name="T12" fmla="*/ 1459 w 1630"/>
                  <a:gd name="T13" fmla="*/ 360 h 843"/>
                  <a:gd name="T14" fmla="*/ 1453 w 1630"/>
                  <a:gd name="T15" fmla="*/ 402 h 843"/>
                  <a:gd name="T16" fmla="*/ 1429 w 1630"/>
                  <a:gd name="T17" fmla="*/ 435 h 843"/>
                  <a:gd name="T18" fmla="*/ 1402 w 1630"/>
                  <a:gd name="T19" fmla="*/ 441 h 843"/>
                  <a:gd name="T20" fmla="*/ 1352 w 1630"/>
                  <a:gd name="T21" fmla="*/ 446 h 843"/>
                  <a:gd name="T22" fmla="*/ 1345 w 1630"/>
                  <a:gd name="T23" fmla="*/ 454 h 843"/>
                  <a:gd name="T24" fmla="*/ 1361 w 1630"/>
                  <a:gd name="T25" fmla="*/ 486 h 843"/>
                  <a:gd name="T26" fmla="*/ 1359 w 1630"/>
                  <a:gd name="T27" fmla="*/ 513 h 843"/>
                  <a:gd name="T28" fmla="*/ 1331 w 1630"/>
                  <a:gd name="T29" fmla="*/ 557 h 843"/>
                  <a:gd name="T30" fmla="*/ 1305 w 1630"/>
                  <a:gd name="T31" fmla="*/ 591 h 843"/>
                  <a:gd name="T32" fmla="*/ 1278 w 1630"/>
                  <a:gd name="T33" fmla="*/ 640 h 843"/>
                  <a:gd name="T34" fmla="*/ 1258 w 1630"/>
                  <a:gd name="T35" fmla="*/ 666 h 843"/>
                  <a:gd name="T36" fmla="*/ 1220 w 1630"/>
                  <a:gd name="T37" fmla="*/ 681 h 843"/>
                  <a:gd name="T38" fmla="*/ 1186 w 1630"/>
                  <a:gd name="T39" fmla="*/ 671 h 843"/>
                  <a:gd name="T40" fmla="*/ 1146 w 1630"/>
                  <a:gd name="T41" fmla="*/ 655 h 843"/>
                  <a:gd name="T42" fmla="*/ 1120 w 1630"/>
                  <a:gd name="T43" fmla="*/ 588 h 843"/>
                  <a:gd name="T44" fmla="*/ 1072 w 1630"/>
                  <a:gd name="T45" fmla="*/ 572 h 843"/>
                  <a:gd name="T46" fmla="*/ 1023 w 1630"/>
                  <a:gd name="T47" fmla="*/ 557 h 843"/>
                  <a:gd name="T48" fmla="*/ 978 w 1630"/>
                  <a:gd name="T49" fmla="*/ 581 h 843"/>
                  <a:gd name="T50" fmla="*/ 951 w 1630"/>
                  <a:gd name="T51" fmla="*/ 572 h 843"/>
                  <a:gd name="T52" fmla="*/ 943 w 1630"/>
                  <a:gd name="T53" fmla="*/ 528 h 843"/>
                  <a:gd name="T54" fmla="*/ 912 w 1630"/>
                  <a:gd name="T55" fmla="*/ 500 h 843"/>
                  <a:gd name="T56" fmla="*/ 883 w 1630"/>
                  <a:gd name="T57" fmla="*/ 491 h 843"/>
                  <a:gd name="T58" fmla="*/ 842 w 1630"/>
                  <a:gd name="T59" fmla="*/ 463 h 843"/>
                  <a:gd name="T60" fmla="*/ 818 w 1630"/>
                  <a:gd name="T61" fmla="*/ 427 h 843"/>
                  <a:gd name="T62" fmla="*/ 783 w 1630"/>
                  <a:gd name="T63" fmla="*/ 394 h 843"/>
                  <a:gd name="T64" fmla="*/ 732 w 1630"/>
                  <a:gd name="T65" fmla="*/ 367 h 843"/>
                  <a:gd name="T66" fmla="*/ 680 w 1630"/>
                  <a:gd name="T67" fmla="*/ 341 h 843"/>
                  <a:gd name="T68" fmla="*/ 659 w 1630"/>
                  <a:gd name="T69" fmla="*/ 304 h 843"/>
                  <a:gd name="T70" fmla="*/ 669 w 1630"/>
                  <a:gd name="T71" fmla="*/ 238 h 843"/>
                  <a:gd name="T72" fmla="*/ 660 w 1630"/>
                  <a:gd name="T73" fmla="*/ 206 h 843"/>
                  <a:gd name="T74" fmla="*/ 631 w 1630"/>
                  <a:gd name="T75" fmla="*/ 185 h 843"/>
                  <a:gd name="T76" fmla="*/ 651 w 1630"/>
                  <a:gd name="T77" fmla="*/ 167 h 843"/>
                  <a:gd name="T78" fmla="*/ 648 w 1630"/>
                  <a:gd name="T79" fmla="*/ 139 h 843"/>
                  <a:gd name="T80" fmla="*/ 620 w 1630"/>
                  <a:gd name="T81" fmla="*/ 126 h 843"/>
                  <a:gd name="T82" fmla="*/ 595 w 1630"/>
                  <a:gd name="T83" fmla="*/ 152 h 843"/>
                  <a:gd name="T84" fmla="*/ 575 w 1630"/>
                  <a:gd name="T85" fmla="*/ 184 h 843"/>
                  <a:gd name="T86" fmla="*/ 576 w 1630"/>
                  <a:gd name="T87" fmla="*/ 222 h 843"/>
                  <a:gd name="T88" fmla="*/ 600 w 1630"/>
                  <a:gd name="T89" fmla="*/ 259 h 843"/>
                  <a:gd name="T90" fmla="*/ 583 w 1630"/>
                  <a:gd name="T91" fmla="*/ 326 h 843"/>
                  <a:gd name="T92" fmla="*/ 604 w 1630"/>
                  <a:gd name="T93" fmla="*/ 374 h 843"/>
                  <a:gd name="T94" fmla="*/ 644 w 1630"/>
                  <a:gd name="T95" fmla="*/ 428 h 843"/>
                  <a:gd name="T96" fmla="*/ 674 w 1630"/>
                  <a:gd name="T97" fmla="*/ 465 h 843"/>
                  <a:gd name="T98" fmla="*/ 706 w 1630"/>
                  <a:gd name="T99" fmla="*/ 494 h 843"/>
                  <a:gd name="T100" fmla="*/ 718 w 1630"/>
                  <a:gd name="T101" fmla="*/ 532 h 843"/>
                  <a:gd name="T102" fmla="*/ 723 w 1630"/>
                  <a:gd name="T103" fmla="*/ 560 h 843"/>
                  <a:gd name="T104" fmla="*/ 725 w 1630"/>
                  <a:gd name="T105" fmla="*/ 572 h 843"/>
                  <a:gd name="T106" fmla="*/ 737 w 1630"/>
                  <a:gd name="T107" fmla="*/ 600 h 843"/>
                  <a:gd name="T108" fmla="*/ 726 w 1630"/>
                  <a:gd name="T109" fmla="*/ 638 h 843"/>
                  <a:gd name="T110" fmla="*/ 729 w 1630"/>
                  <a:gd name="T111" fmla="*/ 688 h 843"/>
                  <a:gd name="T112" fmla="*/ 736 w 1630"/>
                  <a:gd name="T113" fmla="*/ 749 h 843"/>
                  <a:gd name="T114" fmla="*/ 765 w 1630"/>
                  <a:gd name="T115" fmla="*/ 784 h 843"/>
                  <a:gd name="T116" fmla="*/ 816 w 1630"/>
                  <a:gd name="T117" fmla="*/ 828 h 843"/>
                  <a:gd name="T118" fmla="*/ 0 w 1630"/>
                  <a:gd name="T119"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0" h="843">
                    <a:moveTo>
                      <a:pt x="0" y="0"/>
                    </a:moveTo>
                    <a:lnTo>
                      <a:pt x="1630" y="0"/>
                    </a:lnTo>
                    <a:lnTo>
                      <a:pt x="1630" y="3"/>
                    </a:lnTo>
                    <a:lnTo>
                      <a:pt x="1630" y="14"/>
                    </a:lnTo>
                    <a:lnTo>
                      <a:pt x="1630" y="30"/>
                    </a:lnTo>
                    <a:lnTo>
                      <a:pt x="1630" y="50"/>
                    </a:lnTo>
                    <a:lnTo>
                      <a:pt x="1630" y="74"/>
                    </a:lnTo>
                    <a:lnTo>
                      <a:pt x="1630" y="99"/>
                    </a:lnTo>
                    <a:lnTo>
                      <a:pt x="1630" y="127"/>
                    </a:lnTo>
                    <a:lnTo>
                      <a:pt x="1630" y="154"/>
                    </a:lnTo>
                    <a:lnTo>
                      <a:pt x="1630" y="181"/>
                    </a:lnTo>
                    <a:lnTo>
                      <a:pt x="1630" y="205"/>
                    </a:lnTo>
                    <a:lnTo>
                      <a:pt x="1630" y="227"/>
                    </a:lnTo>
                    <a:lnTo>
                      <a:pt x="1630" y="244"/>
                    </a:lnTo>
                    <a:lnTo>
                      <a:pt x="1630" y="256"/>
                    </a:lnTo>
                    <a:lnTo>
                      <a:pt x="1630" y="261"/>
                    </a:lnTo>
                    <a:lnTo>
                      <a:pt x="1599" y="261"/>
                    </a:lnTo>
                    <a:lnTo>
                      <a:pt x="1573" y="265"/>
                    </a:lnTo>
                    <a:lnTo>
                      <a:pt x="1549" y="273"/>
                    </a:lnTo>
                    <a:lnTo>
                      <a:pt x="1529" y="282"/>
                    </a:lnTo>
                    <a:lnTo>
                      <a:pt x="1511" y="293"/>
                    </a:lnTo>
                    <a:lnTo>
                      <a:pt x="1496" y="305"/>
                    </a:lnTo>
                    <a:lnTo>
                      <a:pt x="1484" y="318"/>
                    </a:lnTo>
                    <a:lnTo>
                      <a:pt x="1475" y="331"/>
                    </a:lnTo>
                    <a:lnTo>
                      <a:pt x="1468" y="341"/>
                    </a:lnTo>
                    <a:lnTo>
                      <a:pt x="1463" y="351"/>
                    </a:lnTo>
                    <a:lnTo>
                      <a:pt x="1460" y="357"/>
                    </a:lnTo>
                    <a:lnTo>
                      <a:pt x="1459" y="360"/>
                    </a:lnTo>
                    <a:lnTo>
                      <a:pt x="1458" y="368"/>
                    </a:lnTo>
                    <a:lnTo>
                      <a:pt x="1457" y="378"/>
                    </a:lnTo>
                    <a:lnTo>
                      <a:pt x="1456" y="390"/>
                    </a:lnTo>
                    <a:lnTo>
                      <a:pt x="1453" y="402"/>
                    </a:lnTo>
                    <a:lnTo>
                      <a:pt x="1448" y="414"/>
                    </a:lnTo>
                    <a:lnTo>
                      <a:pt x="1443" y="421"/>
                    </a:lnTo>
                    <a:lnTo>
                      <a:pt x="1435" y="429"/>
                    </a:lnTo>
                    <a:lnTo>
                      <a:pt x="1429" y="435"/>
                    </a:lnTo>
                    <a:lnTo>
                      <a:pt x="1424" y="438"/>
                    </a:lnTo>
                    <a:lnTo>
                      <a:pt x="1418" y="439"/>
                    </a:lnTo>
                    <a:lnTo>
                      <a:pt x="1412" y="439"/>
                    </a:lnTo>
                    <a:lnTo>
                      <a:pt x="1402" y="441"/>
                    </a:lnTo>
                    <a:lnTo>
                      <a:pt x="1390" y="442"/>
                    </a:lnTo>
                    <a:lnTo>
                      <a:pt x="1376" y="443"/>
                    </a:lnTo>
                    <a:lnTo>
                      <a:pt x="1363" y="445"/>
                    </a:lnTo>
                    <a:lnTo>
                      <a:pt x="1352" y="446"/>
                    </a:lnTo>
                    <a:lnTo>
                      <a:pt x="1344" y="446"/>
                    </a:lnTo>
                    <a:lnTo>
                      <a:pt x="1342" y="447"/>
                    </a:lnTo>
                    <a:lnTo>
                      <a:pt x="1342" y="448"/>
                    </a:lnTo>
                    <a:lnTo>
                      <a:pt x="1345" y="454"/>
                    </a:lnTo>
                    <a:lnTo>
                      <a:pt x="1348" y="462"/>
                    </a:lnTo>
                    <a:lnTo>
                      <a:pt x="1352" y="470"/>
                    </a:lnTo>
                    <a:lnTo>
                      <a:pt x="1356" y="479"/>
                    </a:lnTo>
                    <a:lnTo>
                      <a:pt x="1361" y="486"/>
                    </a:lnTo>
                    <a:lnTo>
                      <a:pt x="1364" y="491"/>
                    </a:lnTo>
                    <a:lnTo>
                      <a:pt x="1365" y="496"/>
                    </a:lnTo>
                    <a:lnTo>
                      <a:pt x="1363" y="504"/>
                    </a:lnTo>
                    <a:lnTo>
                      <a:pt x="1359" y="513"/>
                    </a:lnTo>
                    <a:lnTo>
                      <a:pt x="1352" y="524"/>
                    </a:lnTo>
                    <a:lnTo>
                      <a:pt x="1345" y="536"/>
                    </a:lnTo>
                    <a:lnTo>
                      <a:pt x="1337" y="546"/>
                    </a:lnTo>
                    <a:lnTo>
                      <a:pt x="1331" y="557"/>
                    </a:lnTo>
                    <a:lnTo>
                      <a:pt x="1324" y="565"/>
                    </a:lnTo>
                    <a:lnTo>
                      <a:pt x="1318" y="570"/>
                    </a:lnTo>
                    <a:lnTo>
                      <a:pt x="1312" y="579"/>
                    </a:lnTo>
                    <a:lnTo>
                      <a:pt x="1305" y="591"/>
                    </a:lnTo>
                    <a:lnTo>
                      <a:pt x="1296" y="603"/>
                    </a:lnTo>
                    <a:lnTo>
                      <a:pt x="1289" y="617"/>
                    </a:lnTo>
                    <a:lnTo>
                      <a:pt x="1282" y="630"/>
                    </a:lnTo>
                    <a:lnTo>
                      <a:pt x="1278" y="640"/>
                    </a:lnTo>
                    <a:lnTo>
                      <a:pt x="1276" y="648"/>
                    </a:lnTo>
                    <a:lnTo>
                      <a:pt x="1273" y="653"/>
                    </a:lnTo>
                    <a:lnTo>
                      <a:pt x="1267" y="659"/>
                    </a:lnTo>
                    <a:lnTo>
                      <a:pt x="1258" y="666"/>
                    </a:lnTo>
                    <a:lnTo>
                      <a:pt x="1249" y="672"/>
                    </a:lnTo>
                    <a:lnTo>
                      <a:pt x="1238" y="677"/>
                    </a:lnTo>
                    <a:lnTo>
                      <a:pt x="1229" y="680"/>
                    </a:lnTo>
                    <a:lnTo>
                      <a:pt x="1220" y="681"/>
                    </a:lnTo>
                    <a:lnTo>
                      <a:pt x="1215" y="679"/>
                    </a:lnTo>
                    <a:lnTo>
                      <a:pt x="1207" y="675"/>
                    </a:lnTo>
                    <a:lnTo>
                      <a:pt x="1198" y="673"/>
                    </a:lnTo>
                    <a:lnTo>
                      <a:pt x="1186" y="671"/>
                    </a:lnTo>
                    <a:lnTo>
                      <a:pt x="1174" y="670"/>
                    </a:lnTo>
                    <a:lnTo>
                      <a:pt x="1162" y="667"/>
                    </a:lnTo>
                    <a:lnTo>
                      <a:pt x="1153" y="661"/>
                    </a:lnTo>
                    <a:lnTo>
                      <a:pt x="1146" y="655"/>
                    </a:lnTo>
                    <a:lnTo>
                      <a:pt x="1141" y="638"/>
                    </a:lnTo>
                    <a:lnTo>
                      <a:pt x="1135" y="621"/>
                    </a:lnTo>
                    <a:lnTo>
                      <a:pt x="1128" y="604"/>
                    </a:lnTo>
                    <a:lnTo>
                      <a:pt x="1120" y="588"/>
                    </a:lnTo>
                    <a:lnTo>
                      <a:pt x="1111" y="582"/>
                    </a:lnTo>
                    <a:lnTo>
                      <a:pt x="1101" y="578"/>
                    </a:lnTo>
                    <a:lnTo>
                      <a:pt x="1087" y="574"/>
                    </a:lnTo>
                    <a:lnTo>
                      <a:pt x="1072" y="572"/>
                    </a:lnTo>
                    <a:lnTo>
                      <a:pt x="1058" y="568"/>
                    </a:lnTo>
                    <a:lnTo>
                      <a:pt x="1045" y="564"/>
                    </a:lnTo>
                    <a:lnTo>
                      <a:pt x="1033" y="560"/>
                    </a:lnTo>
                    <a:lnTo>
                      <a:pt x="1023" y="557"/>
                    </a:lnTo>
                    <a:lnTo>
                      <a:pt x="1011" y="560"/>
                    </a:lnTo>
                    <a:lnTo>
                      <a:pt x="1000" y="566"/>
                    </a:lnTo>
                    <a:lnTo>
                      <a:pt x="989" y="574"/>
                    </a:lnTo>
                    <a:lnTo>
                      <a:pt x="978" y="581"/>
                    </a:lnTo>
                    <a:lnTo>
                      <a:pt x="968" y="584"/>
                    </a:lnTo>
                    <a:lnTo>
                      <a:pt x="960" y="583"/>
                    </a:lnTo>
                    <a:lnTo>
                      <a:pt x="955" y="579"/>
                    </a:lnTo>
                    <a:lnTo>
                      <a:pt x="951" y="572"/>
                    </a:lnTo>
                    <a:lnTo>
                      <a:pt x="949" y="562"/>
                    </a:lnTo>
                    <a:lnTo>
                      <a:pt x="947" y="551"/>
                    </a:lnTo>
                    <a:lnTo>
                      <a:pt x="944" y="540"/>
                    </a:lnTo>
                    <a:lnTo>
                      <a:pt x="943" y="528"/>
                    </a:lnTo>
                    <a:lnTo>
                      <a:pt x="939" y="518"/>
                    </a:lnTo>
                    <a:lnTo>
                      <a:pt x="932" y="509"/>
                    </a:lnTo>
                    <a:lnTo>
                      <a:pt x="922" y="504"/>
                    </a:lnTo>
                    <a:lnTo>
                      <a:pt x="912" y="500"/>
                    </a:lnTo>
                    <a:lnTo>
                      <a:pt x="902" y="496"/>
                    </a:lnTo>
                    <a:lnTo>
                      <a:pt x="894" y="495"/>
                    </a:lnTo>
                    <a:lnTo>
                      <a:pt x="888" y="494"/>
                    </a:lnTo>
                    <a:lnTo>
                      <a:pt x="883" y="491"/>
                    </a:lnTo>
                    <a:lnTo>
                      <a:pt x="875" y="487"/>
                    </a:lnTo>
                    <a:lnTo>
                      <a:pt x="864" y="480"/>
                    </a:lnTo>
                    <a:lnTo>
                      <a:pt x="853" y="471"/>
                    </a:lnTo>
                    <a:lnTo>
                      <a:pt x="842" y="463"/>
                    </a:lnTo>
                    <a:lnTo>
                      <a:pt x="835" y="453"/>
                    </a:lnTo>
                    <a:lnTo>
                      <a:pt x="830" y="444"/>
                    </a:lnTo>
                    <a:lnTo>
                      <a:pt x="826" y="435"/>
                    </a:lnTo>
                    <a:lnTo>
                      <a:pt x="818" y="427"/>
                    </a:lnTo>
                    <a:lnTo>
                      <a:pt x="809" y="419"/>
                    </a:lnTo>
                    <a:lnTo>
                      <a:pt x="799" y="412"/>
                    </a:lnTo>
                    <a:lnTo>
                      <a:pt x="789" y="404"/>
                    </a:lnTo>
                    <a:lnTo>
                      <a:pt x="783" y="394"/>
                    </a:lnTo>
                    <a:lnTo>
                      <a:pt x="775" y="387"/>
                    </a:lnTo>
                    <a:lnTo>
                      <a:pt x="764" y="380"/>
                    </a:lnTo>
                    <a:lnTo>
                      <a:pt x="749" y="373"/>
                    </a:lnTo>
                    <a:lnTo>
                      <a:pt x="732" y="367"/>
                    </a:lnTo>
                    <a:lnTo>
                      <a:pt x="716" y="360"/>
                    </a:lnTo>
                    <a:lnTo>
                      <a:pt x="700" y="354"/>
                    </a:lnTo>
                    <a:lnTo>
                      <a:pt x="689" y="348"/>
                    </a:lnTo>
                    <a:lnTo>
                      <a:pt x="680" y="341"/>
                    </a:lnTo>
                    <a:lnTo>
                      <a:pt x="673" y="331"/>
                    </a:lnTo>
                    <a:lnTo>
                      <a:pt x="667" y="322"/>
                    </a:lnTo>
                    <a:lnTo>
                      <a:pt x="662" y="314"/>
                    </a:lnTo>
                    <a:lnTo>
                      <a:pt x="659" y="304"/>
                    </a:lnTo>
                    <a:lnTo>
                      <a:pt x="658" y="291"/>
                    </a:lnTo>
                    <a:lnTo>
                      <a:pt x="659" y="273"/>
                    </a:lnTo>
                    <a:lnTo>
                      <a:pt x="663" y="254"/>
                    </a:lnTo>
                    <a:lnTo>
                      <a:pt x="669" y="238"/>
                    </a:lnTo>
                    <a:lnTo>
                      <a:pt x="674" y="225"/>
                    </a:lnTo>
                    <a:lnTo>
                      <a:pt x="674" y="220"/>
                    </a:lnTo>
                    <a:lnTo>
                      <a:pt x="669" y="213"/>
                    </a:lnTo>
                    <a:lnTo>
                      <a:pt x="660" y="206"/>
                    </a:lnTo>
                    <a:lnTo>
                      <a:pt x="651" y="200"/>
                    </a:lnTo>
                    <a:lnTo>
                      <a:pt x="641" y="194"/>
                    </a:lnTo>
                    <a:lnTo>
                      <a:pt x="634" y="189"/>
                    </a:lnTo>
                    <a:lnTo>
                      <a:pt x="631" y="185"/>
                    </a:lnTo>
                    <a:lnTo>
                      <a:pt x="632" y="180"/>
                    </a:lnTo>
                    <a:lnTo>
                      <a:pt x="637" y="175"/>
                    </a:lnTo>
                    <a:lnTo>
                      <a:pt x="643" y="172"/>
                    </a:lnTo>
                    <a:lnTo>
                      <a:pt x="651" y="167"/>
                    </a:lnTo>
                    <a:lnTo>
                      <a:pt x="656" y="160"/>
                    </a:lnTo>
                    <a:lnTo>
                      <a:pt x="656" y="154"/>
                    </a:lnTo>
                    <a:lnTo>
                      <a:pt x="653" y="148"/>
                    </a:lnTo>
                    <a:lnTo>
                      <a:pt x="648" y="139"/>
                    </a:lnTo>
                    <a:lnTo>
                      <a:pt x="641" y="131"/>
                    </a:lnTo>
                    <a:lnTo>
                      <a:pt x="635" y="123"/>
                    </a:lnTo>
                    <a:lnTo>
                      <a:pt x="629" y="115"/>
                    </a:lnTo>
                    <a:lnTo>
                      <a:pt x="620" y="126"/>
                    </a:lnTo>
                    <a:lnTo>
                      <a:pt x="613" y="136"/>
                    </a:lnTo>
                    <a:lnTo>
                      <a:pt x="605" y="145"/>
                    </a:lnTo>
                    <a:lnTo>
                      <a:pt x="599" y="150"/>
                    </a:lnTo>
                    <a:lnTo>
                      <a:pt x="595" y="152"/>
                    </a:lnTo>
                    <a:lnTo>
                      <a:pt x="589" y="154"/>
                    </a:lnTo>
                    <a:lnTo>
                      <a:pt x="584" y="162"/>
                    </a:lnTo>
                    <a:lnTo>
                      <a:pt x="579" y="172"/>
                    </a:lnTo>
                    <a:lnTo>
                      <a:pt x="575" y="184"/>
                    </a:lnTo>
                    <a:lnTo>
                      <a:pt x="570" y="194"/>
                    </a:lnTo>
                    <a:lnTo>
                      <a:pt x="568" y="204"/>
                    </a:lnTo>
                    <a:lnTo>
                      <a:pt x="570" y="213"/>
                    </a:lnTo>
                    <a:lnTo>
                      <a:pt x="576" y="222"/>
                    </a:lnTo>
                    <a:lnTo>
                      <a:pt x="583" y="231"/>
                    </a:lnTo>
                    <a:lnTo>
                      <a:pt x="592" y="240"/>
                    </a:lnTo>
                    <a:lnTo>
                      <a:pt x="597" y="249"/>
                    </a:lnTo>
                    <a:lnTo>
                      <a:pt x="600" y="259"/>
                    </a:lnTo>
                    <a:lnTo>
                      <a:pt x="598" y="275"/>
                    </a:lnTo>
                    <a:lnTo>
                      <a:pt x="594" y="292"/>
                    </a:lnTo>
                    <a:lnTo>
                      <a:pt x="588" y="310"/>
                    </a:lnTo>
                    <a:lnTo>
                      <a:pt x="583" y="326"/>
                    </a:lnTo>
                    <a:lnTo>
                      <a:pt x="582" y="337"/>
                    </a:lnTo>
                    <a:lnTo>
                      <a:pt x="586" y="350"/>
                    </a:lnTo>
                    <a:lnTo>
                      <a:pt x="595" y="361"/>
                    </a:lnTo>
                    <a:lnTo>
                      <a:pt x="604" y="374"/>
                    </a:lnTo>
                    <a:lnTo>
                      <a:pt x="616" y="387"/>
                    </a:lnTo>
                    <a:lnTo>
                      <a:pt x="626" y="400"/>
                    </a:lnTo>
                    <a:lnTo>
                      <a:pt x="636" y="414"/>
                    </a:lnTo>
                    <a:lnTo>
                      <a:pt x="644" y="428"/>
                    </a:lnTo>
                    <a:lnTo>
                      <a:pt x="654" y="441"/>
                    </a:lnTo>
                    <a:lnTo>
                      <a:pt x="661" y="452"/>
                    </a:lnTo>
                    <a:lnTo>
                      <a:pt x="669" y="461"/>
                    </a:lnTo>
                    <a:lnTo>
                      <a:pt x="674" y="465"/>
                    </a:lnTo>
                    <a:lnTo>
                      <a:pt x="681" y="469"/>
                    </a:lnTo>
                    <a:lnTo>
                      <a:pt x="690" y="475"/>
                    </a:lnTo>
                    <a:lnTo>
                      <a:pt x="699" y="484"/>
                    </a:lnTo>
                    <a:lnTo>
                      <a:pt x="706" y="494"/>
                    </a:lnTo>
                    <a:lnTo>
                      <a:pt x="707" y="505"/>
                    </a:lnTo>
                    <a:lnTo>
                      <a:pt x="708" y="516"/>
                    </a:lnTo>
                    <a:lnTo>
                      <a:pt x="713" y="524"/>
                    </a:lnTo>
                    <a:lnTo>
                      <a:pt x="718" y="532"/>
                    </a:lnTo>
                    <a:lnTo>
                      <a:pt x="724" y="539"/>
                    </a:lnTo>
                    <a:lnTo>
                      <a:pt x="727" y="546"/>
                    </a:lnTo>
                    <a:lnTo>
                      <a:pt x="725" y="554"/>
                    </a:lnTo>
                    <a:lnTo>
                      <a:pt x="723" y="560"/>
                    </a:lnTo>
                    <a:lnTo>
                      <a:pt x="720" y="564"/>
                    </a:lnTo>
                    <a:lnTo>
                      <a:pt x="719" y="565"/>
                    </a:lnTo>
                    <a:lnTo>
                      <a:pt x="720" y="567"/>
                    </a:lnTo>
                    <a:lnTo>
                      <a:pt x="725" y="572"/>
                    </a:lnTo>
                    <a:lnTo>
                      <a:pt x="729" y="578"/>
                    </a:lnTo>
                    <a:lnTo>
                      <a:pt x="733" y="585"/>
                    </a:lnTo>
                    <a:lnTo>
                      <a:pt x="736" y="592"/>
                    </a:lnTo>
                    <a:lnTo>
                      <a:pt x="737" y="600"/>
                    </a:lnTo>
                    <a:lnTo>
                      <a:pt x="736" y="612"/>
                    </a:lnTo>
                    <a:lnTo>
                      <a:pt x="734" y="623"/>
                    </a:lnTo>
                    <a:lnTo>
                      <a:pt x="729" y="632"/>
                    </a:lnTo>
                    <a:lnTo>
                      <a:pt x="726" y="638"/>
                    </a:lnTo>
                    <a:lnTo>
                      <a:pt x="725" y="649"/>
                    </a:lnTo>
                    <a:lnTo>
                      <a:pt x="726" y="661"/>
                    </a:lnTo>
                    <a:lnTo>
                      <a:pt x="727" y="675"/>
                    </a:lnTo>
                    <a:lnTo>
                      <a:pt x="729" y="688"/>
                    </a:lnTo>
                    <a:lnTo>
                      <a:pt x="730" y="698"/>
                    </a:lnTo>
                    <a:lnTo>
                      <a:pt x="731" y="706"/>
                    </a:lnTo>
                    <a:lnTo>
                      <a:pt x="732" y="726"/>
                    </a:lnTo>
                    <a:lnTo>
                      <a:pt x="736" y="749"/>
                    </a:lnTo>
                    <a:lnTo>
                      <a:pt x="738" y="754"/>
                    </a:lnTo>
                    <a:lnTo>
                      <a:pt x="745" y="763"/>
                    </a:lnTo>
                    <a:lnTo>
                      <a:pt x="754" y="772"/>
                    </a:lnTo>
                    <a:lnTo>
                      <a:pt x="765" y="784"/>
                    </a:lnTo>
                    <a:lnTo>
                      <a:pt x="778" y="795"/>
                    </a:lnTo>
                    <a:lnTo>
                      <a:pt x="791" y="807"/>
                    </a:lnTo>
                    <a:lnTo>
                      <a:pt x="804" y="818"/>
                    </a:lnTo>
                    <a:lnTo>
                      <a:pt x="816" y="828"/>
                    </a:lnTo>
                    <a:lnTo>
                      <a:pt x="826" y="837"/>
                    </a:lnTo>
                    <a:lnTo>
                      <a:pt x="833" y="843"/>
                    </a:lnTo>
                    <a:lnTo>
                      <a:pt x="0" y="843"/>
                    </a:lnTo>
                    <a:lnTo>
                      <a:pt x="0" y="0"/>
                    </a:lnTo>
                    <a:close/>
                  </a:path>
                </a:pathLst>
              </a:custGeom>
              <a:solidFill>
                <a:srgbClr val="AAD0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2">
                <a:extLst>
                  <a:ext uri="{FF2B5EF4-FFF2-40B4-BE49-F238E27FC236}">
                    <a16:creationId xmlns:a16="http://schemas.microsoft.com/office/drawing/2014/main" id="{6368AC06-BA94-4D24-80D4-BC0821628EF2}"/>
                  </a:ext>
                </a:extLst>
              </p:cNvPr>
              <p:cNvSpPr>
                <a:spLocks noEditPoints="1"/>
              </p:cNvSpPr>
              <p:nvPr/>
            </p:nvSpPr>
            <p:spPr bwMode="auto">
              <a:xfrm>
                <a:off x="5625688" y="3168266"/>
                <a:ext cx="407974" cy="125713"/>
              </a:xfrm>
              <a:custGeom>
                <a:avLst/>
                <a:gdLst>
                  <a:gd name="T0" fmla="*/ 844 w 1204"/>
                  <a:gd name="T1" fmla="*/ 299 h 370"/>
                  <a:gd name="T2" fmla="*/ 863 w 1204"/>
                  <a:gd name="T3" fmla="*/ 318 h 370"/>
                  <a:gd name="T4" fmla="*/ 863 w 1204"/>
                  <a:gd name="T5" fmla="*/ 347 h 370"/>
                  <a:gd name="T6" fmla="*/ 844 w 1204"/>
                  <a:gd name="T7" fmla="*/ 367 h 370"/>
                  <a:gd name="T8" fmla="*/ 816 w 1204"/>
                  <a:gd name="T9" fmla="*/ 367 h 370"/>
                  <a:gd name="T10" fmla="*/ 796 w 1204"/>
                  <a:gd name="T11" fmla="*/ 347 h 370"/>
                  <a:gd name="T12" fmla="*/ 796 w 1204"/>
                  <a:gd name="T13" fmla="*/ 318 h 370"/>
                  <a:gd name="T14" fmla="*/ 816 w 1204"/>
                  <a:gd name="T15" fmla="*/ 299 h 370"/>
                  <a:gd name="T16" fmla="*/ 721 w 1204"/>
                  <a:gd name="T17" fmla="*/ 201 h 370"/>
                  <a:gd name="T18" fmla="*/ 747 w 1204"/>
                  <a:gd name="T19" fmla="*/ 213 h 370"/>
                  <a:gd name="T20" fmla="*/ 758 w 1204"/>
                  <a:gd name="T21" fmla="*/ 238 h 370"/>
                  <a:gd name="T22" fmla="*/ 747 w 1204"/>
                  <a:gd name="T23" fmla="*/ 264 h 370"/>
                  <a:gd name="T24" fmla="*/ 721 w 1204"/>
                  <a:gd name="T25" fmla="*/ 275 h 370"/>
                  <a:gd name="T26" fmla="*/ 695 w 1204"/>
                  <a:gd name="T27" fmla="*/ 264 h 370"/>
                  <a:gd name="T28" fmla="*/ 685 w 1204"/>
                  <a:gd name="T29" fmla="*/ 238 h 370"/>
                  <a:gd name="T30" fmla="*/ 695 w 1204"/>
                  <a:gd name="T31" fmla="*/ 213 h 370"/>
                  <a:gd name="T32" fmla="*/ 721 w 1204"/>
                  <a:gd name="T33" fmla="*/ 201 h 370"/>
                  <a:gd name="T34" fmla="*/ 51 w 1204"/>
                  <a:gd name="T35" fmla="*/ 70 h 370"/>
                  <a:gd name="T36" fmla="*/ 71 w 1204"/>
                  <a:gd name="T37" fmla="*/ 90 h 370"/>
                  <a:gd name="T38" fmla="*/ 71 w 1204"/>
                  <a:gd name="T39" fmla="*/ 119 h 370"/>
                  <a:gd name="T40" fmla="*/ 51 w 1204"/>
                  <a:gd name="T41" fmla="*/ 138 h 370"/>
                  <a:gd name="T42" fmla="*/ 23 w 1204"/>
                  <a:gd name="T43" fmla="*/ 138 h 370"/>
                  <a:gd name="T44" fmla="*/ 4 w 1204"/>
                  <a:gd name="T45" fmla="*/ 119 h 370"/>
                  <a:gd name="T46" fmla="*/ 4 w 1204"/>
                  <a:gd name="T47" fmla="*/ 90 h 370"/>
                  <a:gd name="T48" fmla="*/ 23 w 1204"/>
                  <a:gd name="T49" fmla="*/ 70 h 370"/>
                  <a:gd name="T50" fmla="*/ 1167 w 1204"/>
                  <a:gd name="T51" fmla="*/ 30 h 370"/>
                  <a:gd name="T52" fmla="*/ 1193 w 1204"/>
                  <a:gd name="T53" fmla="*/ 41 h 370"/>
                  <a:gd name="T54" fmla="*/ 1204 w 1204"/>
                  <a:gd name="T55" fmla="*/ 67 h 370"/>
                  <a:gd name="T56" fmla="*/ 1193 w 1204"/>
                  <a:gd name="T57" fmla="*/ 93 h 370"/>
                  <a:gd name="T58" fmla="*/ 1167 w 1204"/>
                  <a:gd name="T59" fmla="*/ 104 h 370"/>
                  <a:gd name="T60" fmla="*/ 1141 w 1204"/>
                  <a:gd name="T61" fmla="*/ 93 h 370"/>
                  <a:gd name="T62" fmla="*/ 1130 w 1204"/>
                  <a:gd name="T63" fmla="*/ 67 h 370"/>
                  <a:gd name="T64" fmla="*/ 1141 w 1204"/>
                  <a:gd name="T65" fmla="*/ 41 h 370"/>
                  <a:gd name="T66" fmla="*/ 1167 w 1204"/>
                  <a:gd name="T67" fmla="*/ 30 h 370"/>
                  <a:gd name="T68" fmla="*/ 402 w 1204"/>
                  <a:gd name="T69" fmla="*/ 4 h 370"/>
                  <a:gd name="T70" fmla="*/ 422 w 1204"/>
                  <a:gd name="T71" fmla="*/ 24 h 370"/>
                  <a:gd name="T72" fmla="*/ 422 w 1204"/>
                  <a:gd name="T73" fmla="*/ 52 h 370"/>
                  <a:gd name="T74" fmla="*/ 402 w 1204"/>
                  <a:gd name="T75" fmla="*/ 71 h 370"/>
                  <a:gd name="T76" fmla="*/ 373 w 1204"/>
                  <a:gd name="T77" fmla="*/ 71 h 370"/>
                  <a:gd name="T78" fmla="*/ 354 w 1204"/>
                  <a:gd name="T79" fmla="*/ 52 h 370"/>
                  <a:gd name="T80" fmla="*/ 354 w 1204"/>
                  <a:gd name="T81" fmla="*/ 24 h 370"/>
                  <a:gd name="T82" fmla="*/ 373 w 1204"/>
                  <a:gd name="T83" fmla="*/ 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4" h="370">
                    <a:moveTo>
                      <a:pt x="830" y="296"/>
                    </a:moveTo>
                    <a:lnTo>
                      <a:pt x="844" y="299"/>
                    </a:lnTo>
                    <a:lnTo>
                      <a:pt x="856" y="307"/>
                    </a:lnTo>
                    <a:lnTo>
                      <a:pt x="863" y="318"/>
                    </a:lnTo>
                    <a:lnTo>
                      <a:pt x="867" y="333"/>
                    </a:lnTo>
                    <a:lnTo>
                      <a:pt x="863" y="347"/>
                    </a:lnTo>
                    <a:lnTo>
                      <a:pt x="856" y="358"/>
                    </a:lnTo>
                    <a:lnTo>
                      <a:pt x="844" y="367"/>
                    </a:lnTo>
                    <a:lnTo>
                      <a:pt x="830" y="370"/>
                    </a:lnTo>
                    <a:lnTo>
                      <a:pt x="816" y="367"/>
                    </a:lnTo>
                    <a:lnTo>
                      <a:pt x="804" y="358"/>
                    </a:lnTo>
                    <a:lnTo>
                      <a:pt x="796" y="347"/>
                    </a:lnTo>
                    <a:lnTo>
                      <a:pt x="794" y="333"/>
                    </a:lnTo>
                    <a:lnTo>
                      <a:pt x="796" y="318"/>
                    </a:lnTo>
                    <a:lnTo>
                      <a:pt x="804" y="307"/>
                    </a:lnTo>
                    <a:lnTo>
                      <a:pt x="816" y="299"/>
                    </a:lnTo>
                    <a:lnTo>
                      <a:pt x="830" y="296"/>
                    </a:lnTo>
                    <a:close/>
                    <a:moveTo>
                      <a:pt x="721" y="201"/>
                    </a:moveTo>
                    <a:lnTo>
                      <a:pt x="736" y="204"/>
                    </a:lnTo>
                    <a:lnTo>
                      <a:pt x="747" y="213"/>
                    </a:lnTo>
                    <a:lnTo>
                      <a:pt x="755" y="224"/>
                    </a:lnTo>
                    <a:lnTo>
                      <a:pt x="758" y="238"/>
                    </a:lnTo>
                    <a:lnTo>
                      <a:pt x="755" y="253"/>
                    </a:lnTo>
                    <a:lnTo>
                      <a:pt x="747" y="264"/>
                    </a:lnTo>
                    <a:lnTo>
                      <a:pt x="736" y="272"/>
                    </a:lnTo>
                    <a:lnTo>
                      <a:pt x="721" y="275"/>
                    </a:lnTo>
                    <a:lnTo>
                      <a:pt x="707" y="272"/>
                    </a:lnTo>
                    <a:lnTo>
                      <a:pt x="695" y="264"/>
                    </a:lnTo>
                    <a:lnTo>
                      <a:pt x="687" y="253"/>
                    </a:lnTo>
                    <a:lnTo>
                      <a:pt x="685" y="238"/>
                    </a:lnTo>
                    <a:lnTo>
                      <a:pt x="687" y="224"/>
                    </a:lnTo>
                    <a:lnTo>
                      <a:pt x="695" y="213"/>
                    </a:lnTo>
                    <a:lnTo>
                      <a:pt x="707" y="204"/>
                    </a:lnTo>
                    <a:lnTo>
                      <a:pt x="721" y="201"/>
                    </a:lnTo>
                    <a:close/>
                    <a:moveTo>
                      <a:pt x="37" y="67"/>
                    </a:moveTo>
                    <a:lnTo>
                      <a:pt x="51" y="70"/>
                    </a:lnTo>
                    <a:lnTo>
                      <a:pt x="63" y="79"/>
                    </a:lnTo>
                    <a:lnTo>
                      <a:pt x="71" y="90"/>
                    </a:lnTo>
                    <a:lnTo>
                      <a:pt x="74" y="104"/>
                    </a:lnTo>
                    <a:lnTo>
                      <a:pt x="71" y="119"/>
                    </a:lnTo>
                    <a:lnTo>
                      <a:pt x="63" y="130"/>
                    </a:lnTo>
                    <a:lnTo>
                      <a:pt x="51" y="138"/>
                    </a:lnTo>
                    <a:lnTo>
                      <a:pt x="37" y="141"/>
                    </a:lnTo>
                    <a:lnTo>
                      <a:pt x="23" y="138"/>
                    </a:lnTo>
                    <a:lnTo>
                      <a:pt x="11" y="130"/>
                    </a:lnTo>
                    <a:lnTo>
                      <a:pt x="4" y="119"/>
                    </a:lnTo>
                    <a:lnTo>
                      <a:pt x="0" y="104"/>
                    </a:lnTo>
                    <a:lnTo>
                      <a:pt x="4" y="90"/>
                    </a:lnTo>
                    <a:lnTo>
                      <a:pt x="11" y="79"/>
                    </a:lnTo>
                    <a:lnTo>
                      <a:pt x="23" y="70"/>
                    </a:lnTo>
                    <a:lnTo>
                      <a:pt x="37" y="67"/>
                    </a:lnTo>
                    <a:close/>
                    <a:moveTo>
                      <a:pt x="1167" y="30"/>
                    </a:moveTo>
                    <a:lnTo>
                      <a:pt x="1181" y="33"/>
                    </a:lnTo>
                    <a:lnTo>
                      <a:pt x="1193" y="41"/>
                    </a:lnTo>
                    <a:lnTo>
                      <a:pt x="1200" y="52"/>
                    </a:lnTo>
                    <a:lnTo>
                      <a:pt x="1204" y="67"/>
                    </a:lnTo>
                    <a:lnTo>
                      <a:pt x="1200" y="82"/>
                    </a:lnTo>
                    <a:lnTo>
                      <a:pt x="1193" y="93"/>
                    </a:lnTo>
                    <a:lnTo>
                      <a:pt x="1181" y="101"/>
                    </a:lnTo>
                    <a:lnTo>
                      <a:pt x="1167" y="104"/>
                    </a:lnTo>
                    <a:lnTo>
                      <a:pt x="1153" y="101"/>
                    </a:lnTo>
                    <a:lnTo>
                      <a:pt x="1141" y="93"/>
                    </a:lnTo>
                    <a:lnTo>
                      <a:pt x="1133" y="82"/>
                    </a:lnTo>
                    <a:lnTo>
                      <a:pt x="1130" y="67"/>
                    </a:lnTo>
                    <a:lnTo>
                      <a:pt x="1133" y="52"/>
                    </a:lnTo>
                    <a:lnTo>
                      <a:pt x="1141" y="41"/>
                    </a:lnTo>
                    <a:lnTo>
                      <a:pt x="1153" y="33"/>
                    </a:lnTo>
                    <a:lnTo>
                      <a:pt x="1167" y="30"/>
                    </a:lnTo>
                    <a:close/>
                    <a:moveTo>
                      <a:pt x="388" y="0"/>
                    </a:moveTo>
                    <a:lnTo>
                      <a:pt x="402" y="4"/>
                    </a:lnTo>
                    <a:lnTo>
                      <a:pt x="413" y="11"/>
                    </a:lnTo>
                    <a:lnTo>
                      <a:pt x="422" y="24"/>
                    </a:lnTo>
                    <a:lnTo>
                      <a:pt x="424" y="37"/>
                    </a:lnTo>
                    <a:lnTo>
                      <a:pt x="422" y="52"/>
                    </a:lnTo>
                    <a:lnTo>
                      <a:pt x="413" y="64"/>
                    </a:lnTo>
                    <a:lnTo>
                      <a:pt x="402" y="71"/>
                    </a:lnTo>
                    <a:lnTo>
                      <a:pt x="388" y="74"/>
                    </a:lnTo>
                    <a:lnTo>
                      <a:pt x="373" y="71"/>
                    </a:lnTo>
                    <a:lnTo>
                      <a:pt x="362" y="64"/>
                    </a:lnTo>
                    <a:lnTo>
                      <a:pt x="354" y="52"/>
                    </a:lnTo>
                    <a:lnTo>
                      <a:pt x="351" y="37"/>
                    </a:lnTo>
                    <a:lnTo>
                      <a:pt x="354" y="24"/>
                    </a:lnTo>
                    <a:lnTo>
                      <a:pt x="362" y="11"/>
                    </a:lnTo>
                    <a:lnTo>
                      <a:pt x="373" y="4"/>
                    </a:lnTo>
                    <a:lnTo>
                      <a:pt x="388" y="0"/>
                    </a:lnTo>
                    <a:close/>
                  </a:path>
                </a:pathLst>
              </a:custGeom>
              <a:solidFill>
                <a:srgbClr val="007A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C3619D7B-A6A6-40B6-AA0A-4561AAEDCFF8}"/>
                  </a:ext>
                </a:extLst>
              </p:cNvPr>
              <p:cNvSpPr>
                <a:spLocks/>
              </p:cNvSpPr>
              <p:nvPr/>
            </p:nvSpPr>
            <p:spPr bwMode="auto">
              <a:xfrm>
                <a:off x="5934040" y="3218076"/>
                <a:ext cx="64042" cy="66414"/>
              </a:xfrm>
              <a:custGeom>
                <a:avLst/>
                <a:gdLst>
                  <a:gd name="T0" fmla="*/ 95 w 190"/>
                  <a:gd name="T1" fmla="*/ 0 h 191"/>
                  <a:gd name="T2" fmla="*/ 116 w 190"/>
                  <a:gd name="T3" fmla="*/ 3 h 191"/>
                  <a:gd name="T4" fmla="*/ 136 w 190"/>
                  <a:gd name="T5" fmla="*/ 10 h 191"/>
                  <a:gd name="T6" fmla="*/ 154 w 190"/>
                  <a:gd name="T7" fmla="*/ 21 h 191"/>
                  <a:gd name="T8" fmla="*/ 169 w 190"/>
                  <a:gd name="T9" fmla="*/ 35 h 191"/>
                  <a:gd name="T10" fmla="*/ 180 w 190"/>
                  <a:gd name="T11" fmla="*/ 53 h 191"/>
                  <a:gd name="T12" fmla="*/ 187 w 190"/>
                  <a:gd name="T13" fmla="*/ 73 h 191"/>
                  <a:gd name="T14" fmla="*/ 190 w 190"/>
                  <a:gd name="T15" fmla="*/ 96 h 191"/>
                  <a:gd name="T16" fmla="*/ 187 w 190"/>
                  <a:gd name="T17" fmla="*/ 117 h 191"/>
                  <a:gd name="T18" fmla="*/ 180 w 190"/>
                  <a:gd name="T19" fmla="*/ 137 h 191"/>
                  <a:gd name="T20" fmla="*/ 169 w 190"/>
                  <a:gd name="T21" fmla="*/ 155 h 191"/>
                  <a:gd name="T22" fmla="*/ 154 w 190"/>
                  <a:gd name="T23" fmla="*/ 169 h 191"/>
                  <a:gd name="T24" fmla="*/ 136 w 190"/>
                  <a:gd name="T25" fmla="*/ 181 h 191"/>
                  <a:gd name="T26" fmla="*/ 116 w 190"/>
                  <a:gd name="T27" fmla="*/ 187 h 191"/>
                  <a:gd name="T28" fmla="*/ 95 w 190"/>
                  <a:gd name="T29" fmla="*/ 191 h 191"/>
                  <a:gd name="T30" fmla="*/ 73 w 190"/>
                  <a:gd name="T31" fmla="*/ 187 h 191"/>
                  <a:gd name="T32" fmla="*/ 52 w 190"/>
                  <a:gd name="T33" fmla="*/ 181 h 191"/>
                  <a:gd name="T34" fmla="*/ 34 w 190"/>
                  <a:gd name="T35" fmla="*/ 169 h 191"/>
                  <a:gd name="T36" fmla="*/ 20 w 190"/>
                  <a:gd name="T37" fmla="*/ 155 h 191"/>
                  <a:gd name="T38" fmla="*/ 9 w 190"/>
                  <a:gd name="T39" fmla="*/ 137 h 191"/>
                  <a:gd name="T40" fmla="*/ 2 w 190"/>
                  <a:gd name="T41" fmla="*/ 117 h 191"/>
                  <a:gd name="T42" fmla="*/ 0 w 190"/>
                  <a:gd name="T43" fmla="*/ 96 h 191"/>
                  <a:gd name="T44" fmla="*/ 2 w 190"/>
                  <a:gd name="T45" fmla="*/ 73 h 191"/>
                  <a:gd name="T46" fmla="*/ 9 w 190"/>
                  <a:gd name="T47" fmla="*/ 53 h 191"/>
                  <a:gd name="T48" fmla="*/ 20 w 190"/>
                  <a:gd name="T49" fmla="*/ 35 h 191"/>
                  <a:gd name="T50" fmla="*/ 34 w 190"/>
                  <a:gd name="T51" fmla="*/ 21 h 191"/>
                  <a:gd name="T52" fmla="*/ 52 w 190"/>
                  <a:gd name="T53" fmla="*/ 10 h 191"/>
                  <a:gd name="T54" fmla="*/ 73 w 190"/>
                  <a:gd name="T55" fmla="*/ 3 h 191"/>
                  <a:gd name="T56" fmla="*/ 95 w 190"/>
                  <a:gd name="T5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0" h="191">
                    <a:moveTo>
                      <a:pt x="95" y="0"/>
                    </a:moveTo>
                    <a:lnTo>
                      <a:pt x="116" y="3"/>
                    </a:lnTo>
                    <a:lnTo>
                      <a:pt x="136" y="10"/>
                    </a:lnTo>
                    <a:lnTo>
                      <a:pt x="154" y="21"/>
                    </a:lnTo>
                    <a:lnTo>
                      <a:pt x="169" y="35"/>
                    </a:lnTo>
                    <a:lnTo>
                      <a:pt x="180" y="53"/>
                    </a:lnTo>
                    <a:lnTo>
                      <a:pt x="187" y="73"/>
                    </a:lnTo>
                    <a:lnTo>
                      <a:pt x="190" y="96"/>
                    </a:lnTo>
                    <a:lnTo>
                      <a:pt x="187" y="117"/>
                    </a:lnTo>
                    <a:lnTo>
                      <a:pt x="180" y="137"/>
                    </a:lnTo>
                    <a:lnTo>
                      <a:pt x="169" y="155"/>
                    </a:lnTo>
                    <a:lnTo>
                      <a:pt x="154" y="169"/>
                    </a:lnTo>
                    <a:lnTo>
                      <a:pt x="136" y="181"/>
                    </a:lnTo>
                    <a:lnTo>
                      <a:pt x="116" y="187"/>
                    </a:lnTo>
                    <a:lnTo>
                      <a:pt x="95" y="191"/>
                    </a:lnTo>
                    <a:lnTo>
                      <a:pt x="73" y="187"/>
                    </a:lnTo>
                    <a:lnTo>
                      <a:pt x="52" y="181"/>
                    </a:lnTo>
                    <a:lnTo>
                      <a:pt x="34" y="169"/>
                    </a:lnTo>
                    <a:lnTo>
                      <a:pt x="20" y="155"/>
                    </a:lnTo>
                    <a:lnTo>
                      <a:pt x="9" y="137"/>
                    </a:lnTo>
                    <a:lnTo>
                      <a:pt x="2" y="117"/>
                    </a:lnTo>
                    <a:lnTo>
                      <a:pt x="0" y="96"/>
                    </a:lnTo>
                    <a:lnTo>
                      <a:pt x="2" y="73"/>
                    </a:lnTo>
                    <a:lnTo>
                      <a:pt x="9" y="53"/>
                    </a:lnTo>
                    <a:lnTo>
                      <a:pt x="20" y="35"/>
                    </a:lnTo>
                    <a:lnTo>
                      <a:pt x="34" y="21"/>
                    </a:lnTo>
                    <a:lnTo>
                      <a:pt x="52" y="10"/>
                    </a:lnTo>
                    <a:lnTo>
                      <a:pt x="73" y="3"/>
                    </a:lnTo>
                    <a:lnTo>
                      <a:pt x="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2AAB3A17-9A2F-463D-AFCF-F02AC218594E}"/>
                  </a:ext>
                </a:extLst>
              </p:cNvPr>
              <p:cNvSpPr>
                <a:spLocks/>
              </p:cNvSpPr>
              <p:nvPr/>
            </p:nvSpPr>
            <p:spPr bwMode="auto">
              <a:xfrm>
                <a:off x="5846871" y="3154034"/>
                <a:ext cx="65228" cy="64042"/>
              </a:xfrm>
              <a:custGeom>
                <a:avLst/>
                <a:gdLst>
                  <a:gd name="T0" fmla="*/ 95 w 190"/>
                  <a:gd name="T1" fmla="*/ 0 h 191"/>
                  <a:gd name="T2" fmla="*/ 117 w 190"/>
                  <a:gd name="T3" fmla="*/ 3 h 191"/>
                  <a:gd name="T4" fmla="*/ 136 w 190"/>
                  <a:gd name="T5" fmla="*/ 10 h 191"/>
                  <a:gd name="T6" fmla="*/ 154 w 190"/>
                  <a:gd name="T7" fmla="*/ 21 h 191"/>
                  <a:gd name="T8" fmla="*/ 169 w 190"/>
                  <a:gd name="T9" fmla="*/ 36 h 191"/>
                  <a:gd name="T10" fmla="*/ 181 w 190"/>
                  <a:gd name="T11" fmla="*/ 54 h 191"/>
                  <a:gd name="T12" fmla="*/ 188 w 190"/>
                  <a:gd name="T13" fmla="*/ 74 h 191"/>
                  <a:gd name="T14" fmla="*/ 190 w 190"/>
                  <a:gd name="T15" fmla="*/ 95 h 191"/>
                  <a:gd name="T16" fmla="*/ 188 w 190"/>
                  <a:gd name="T17" fmla="*/ 118 h 191"/>
                  <a:gd name="T18" fmla="*/ 181 w 190"/>
                  <a:gd name="T19" fmla="*/ 138 h 191"/>
                  <a:gd name="T20" fmla="*/ 169 w 190"/>
                  <a:gd name="T21" fmla="*/ 156 h 191"/>
                  <a:gd name="T22" fmla="*/ 154 w 190"/>
                  <a:gd name="T23" fmla="*/ 170 h 191"/>
                  <a:gd name="T24" fmla="*/ 136 w 190"/>
                  <a:gd name="T25" fmla="*/ 181 h 191"/>
                  <a:gd name="T26" fmla="*/ 117 w 190"/>
                  <a:gd name="T27" fmla="*/ 188 h 191"/>
                  <a:gd name="T28" fmla="*/ 95 w 190"/>
                  <a:gd name="T29" fmla="*/ 191 h 191"/>
                  <a:gd name="T30" fmla="*/ 73 w 190"/>
                  <a:gd name="T31" fmla="*/ 188 h 191"/>
                  <a:gd name="T32" fmla="*/ 53 w 190"/>
                  <a:gd name="T33" fmla="*/ 181 h 191"/>
                  <a:gd name="T34" fmla="*/ 36 w 190"/>
                  <a:gd name="T35" fmla="*/ 170 h 191"/>
                  <a:gd name="T36" fmla="*/ 21 w 190"/>
                  <a:gd name="T37" fmla="*/ 156 h 191"/>
                  <a:gd name="T38" fmla="*/ 10 w 190"/>
                  <a:gd name="T39" fmla="*/ 138 h 191"/>
                  <a:gd name="T40" fmla="*/ 2 w 190"/>
                  <a:gd name="T41" fmla="*/ 118 h 191"/>
                  <a:gd name="T42" fmla="*/ 0 w 190"/>
                  <a:gd name="T43" fmla="*/ 95 h 191"/>
                  <a:gd name="T44" fmla="*/ 2 w 190"/>
                  <a:gd name="T45" fmla="*/ 74 h 191"/>
                  <a:gd name="T46" fmla="*/ 10 w 190"/>
                  <a:gd name="T47" fmla="*/ 54 h 191"/>
                  <a:gd name="T48" fmla="*/ 21 w 190"/>
                  <a:gd name="T49" fmla="*/ 36 h 191"/>
                  <a:gd name="T50" fmla="*/ 36 w 190"/>
                  <a:gd name="T51" fmla="*/ 21 h 191"/>
                  <a:gd name="T52" fmla="*/ 53 w 190"/>
                  <a:gd name="T53" fmla="*/ 10 h 191"/>
                  <a:gd name="T54" fmla="*/ 73 w 190"/>
                  <a:gd name="T55" fmla="*/ 3 h 191"/>
                  <a:gd name="T56" fmla="*/ 95 w 190"/>
                  <a:gd name="T5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0" h="191">
                    <a:moveTo>
                      <a:pt x="95" y="0"/>
                    </a:moveTo>
                    <a:lnTo>
                      <a:pt x="117" y="3"/>
                    </a:lnTo>
                    <a:lnTo>
                      <a:pt x="136" y="10"/>
                    </a:lnTo>
                    <a:lnTo>
                      <a:pt x="154" y="21"/>
                    </a:lnTo>
                    <a:lnTo>
                      <a:pt x="169" y="36"/>
                    </a:lnTo>
                    <a:lnTo>
                      <a:pt x="181" y="54"/>
                    </a:lnTo>
                    <a:lnTo>
                      <a:pt x="188" y="74"/>
                    </a:lnTo>
                    <a:lnTo>
                      <a:pt x="190" y="95"/>
                    </a:lnTo>
                    <a:lnTo>
                      <a:pt x="188" y="118"/>
                    </a:lnTo>
                    <a:lnTo>
                      <a:pt x="181" y="138"/>
                    </a:lnTo>
                    <a:lnTo>
                      <a:pt x="169" y="156"/>
                    </a:lnTo>
                    <a:lnTo>
                      <a:pt x="154" y="170"/>
                    </a:lnTo>
                    <a:lnTo>
                      <a:pt x="136" y="181"/>
                    </a:lnTo>
                    <a:lnTo>
                      <a:pt x="117" y="188"/>
                    </a:lnTo>
                    <a:lnTo>
                      <a:pt x="95" y="191"/>
                    </a:lnTo>
                    <a:lnTo>
                      <a:pt x="73" y="188"/>
                    </a:lnTo>
                    <a:lnTo>
                      <a:pt x="53" y="181"/>
                    </a:lnTo>
                    <a:lnTo>
                      <a:pt x="36" y="170"/>
                    </a:lnTo>
                    <a:lnTo>
                      <a:pt x="21" y="156"/>
                    </a:lnTo>
                    <a:lnTo>
                      <a:pt x="10" y="138"/>
                    </a:lnTo>
                    <a:lnTo>
                      <a:pt x="2" y="118"/>
                    </a:lnTo>
                    <a:lnTo>
                      <a:pt x="0" y="95"/>
                    </a:lnTo>
                    <a:lnTo>
                      <a:pt x="2" y="74"/>
                    </a:lnTo>
                    <a:lnTo>
                      <a:pt x="10" y="54"/>
                    </a:lnTo>
                    <a:lnTo>
                      <a:pt x="21" y="36"/>
                    </a:lnTo>
                    <a:lnTo>
                      <a:pt x="36" y="21"/>
                    </a:lnTo>
                    <a:lnTo>
                      <a:pt x="53" y="10"/>
                    </a:lnTo>
                    <a:lnTo>
                      <a:pt x="73" y="3"/>
                    </a:lnTo>
                    <a:lnTo>
                      <a:pt x="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73A825E4-6471-4900-AE6E-893A889A7C0B}"/>
                  </a:ext>
                </a:extLst>
              </p:cNvPr>
              <p:cNvSpPr>
                <a:spLocks/>
              </p:cNvSpPr>
              <p:nvPr/>
            </p:nvSpPr>
            <p:spPr bwMode="auto">
              <a:xfrm>
                <a:off x="5661267" y="3207493"/>
                <a:ext cx="64042" cy="64042"/>
              </a:xfrm>
              <a:custGeom>
                <a:avLst/>
                <a:gdLst>
                  <a:gd name="T0" fmla="*/ 95 w 190"/>
                  <a:gd name="T1" fmla="*/ 0 h 190"/>
                  <a:gd name="T2" fmla="*/ 117 w 190"/>
                  <a:gd name="T3" fmla="*/ 2 h 190"/>
                  <a:gd name="T4" fmla="*/ 137 w 190"/>
                  <a:gd name="T5" fmla="*/ 9 h 190"/>
                  <a:gd name="T6" fmla="*/ 154 w 190"/>
                  <a:gd name="T7" fmla="*/ 21 h 190"/>
                  <a:gd name="T8" fmla="*/ 169 w 190"/>
                  <a:gd name="T9" fmla="*/ 36 h 190"/>
                  <a:gd name="T10" fmla="*/ 180 w 190"/>
                  <a:gd name="T11" fmla="*/ 52 h 190"/>
                  <a:gd name="T12" fmla="*/ 188 w 190"/>
                  <a:gd name="T13" fmla="*/ 73 h 190"/>
                  <a:gd name="T14" fmla="*/ 190 w 190"/>
                  <a:gd name="T15" fmla="*/ 95 h 190"/>
                  <a:gd name="T16" fmla="*/ 188 w 190"/>
                  <a:gd name="T17" fmla="*/ 116 h 190"/>
                  <a:gd name="T18" fmla="*/ 180 w 190"/>
                  <a:gd name="T19" fmla="*/ 136 h 190"/>
                  <a:gd name="T20" fmla="*/ 169 w 190"/>
                  <a:gd name="T21" fmla="*/ 154 h 190"/>
                  <a:gd name="T22" fmla="*/ 154 w 190"/>
                  <a:gd name="T23" fmla="*/ 169 h 190"/>
                  <a:gd name="T24" fmla="*/ 137 w 190"/>
                  <a:gd name="T25" fmla="*/ 180 h 190"/>
                  <a:gd name="T26" fmla="*/ 117 w 190"/>
                  <a:gd name="T27" fmla="*/ 188 h 190"/>
                  <a:gd name="T28" fmla="*/ 95 w 190"/>
                  <a:gd name="T29" fmla="*/ 190 h 190"/>
                  <a:gd name="T30" fmla="*/ 73 w 190"/>
                  <a:gd name="T31" fmla="*/ 188 h 190"/>
                  <a:gd name="T32" fmla="*/ 54 w 190"/>
                  <a:gd name="T33" fmla="*/ 180 h 190"/>
                  <a:gd name="T34" fmla="*/ 36 w 190"/>
                  <a:gd name="T35" fmla="*/ 169 h 190"/>
                  <a:gd name="T36" fmla="*/ 21 w 190"/>
                  <a:gd name="T37" fmla="*/ 154 h 190"/>
                  <a:gd name="T38" fmla="*/ 9 w 190"/>
                  <a:gd name="T39" fmla="*/ 136 h 190"/>
                  <a:gd name="T40" fmla="*/ 2 w 190"/>
                  <a:gd name="T41" fmla="*/ 116 h 190"/>
                  <a:gd name="T42" fmla="*/ 0 w 190"/>
                  <a:gd name="T43" fmla="*/ 95 h 190"/>
                  <a:gd name="T44" fmla="*/ 2 w 190"/>
                  <a:gd name="T45" fmla="*/ 73 h 190"/>
                  <a:gd name="T46" fmla="*/ 9 w 190"/>
                  <a:gd name="T47" fmla="*/ 52 h 190"/>
                  <a:gd name="T48" fmla="*/ 21 w 190"/>
                  <a:gd name="T49" fmla="*/ 36 h 190"/>
                  <a:gd name="T50" fmla="*/ 36 w 190"/>
                  <a:gd name="T51" fmla="*/ 21 h 190"/>
                  <a:gd name="T52" fmla="*/ 54 w 190"/>
                  <a:gd name="T53" fmla="*/ 9 h 190"/>
                  <a:gd name="T54" fmla="*/ 73 w 190"/>
                  <a:gd name="T55" fmla="*/ 2 h 190"/>
                  <a:gd name="T56" fmla="*/ 95 w 190"/>
                  <a:gd name="T5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0" h="190">
                    <a:moveTo>
                      <a:pt x="95" y="0"/>
                    </a:moveTo>
                    <a:lnTo>
                      <a:pt x="117" y="2"/>
                    </a:lnTo>
                    <a:lnTo>
                      <a:pt x="137" y="9"/>
                    </a:lnTo>
                    <a:lnTo>
                      <a:pt x="154" y="21"/>
                    </a:lnTo>
                    <a:lnTo>
                      <a:pt x="169" y="36"/>
                    </a:lnTo>
                    <a:lnTo>
                      <a:pt x="180" y="52"/>
                    </a:lnTo>
                    <a:lnTo>
                      <a:pt x="188" y="73"/>
                    </a:lnTo>
                    <a:lnTo>
                      <a:pt x="190" y="95"/>
                    </a:lnTo>
                    <a:lnTo>
                      <a:pt x="188" y="116"/>
                    </a:lnTo>
                    <a:lnTo>
                      <a:pt x="180" y="136"/>
                    </a:lnTo>
                    <a:lnTo>
                      <a:pt x="169" y="154"/>
                    </a:lnTo>
                    <a:lnTo>
                      <a:pt x="154" y="169"/>
                    </a:lnTo>
                    <a:lnTo>
                      <a:pt x="137" y="180"/>
                    </a:lnTo>
                    <a:lnTo>
                      <a:pt x="117" y="188"/>
                    </a:lnTo>
                    <a:lnTo>
                      <a:pt x="95" y="190"/>
                    </a:lnTo>
                    <a:lnTo>
                      <a:pt x="73" y="188"/>
                    </a:lnTo>
                    <a:lnTo>
                      <a:pt x="54" y="180"/>
                    </a:lnTo>
                    <a:lnTo>
                      <a:pt x="36" y="169"/>
                    </a:lnTo>
                    <a:lnTo>
                      <a:pt x="21" y="154"/>
                    </a:lnTo>
                    <a:lnTo>
                      <a:pt x="9" y="136"/>
                    </a:lnTo>
                    <a:lnTo>
                      <a:pt x="2" y="116"/>
                    </a:lnTo>
                    <a:lnTo>
                      <a:pt x="0" y="95"/>
                    </a:lnTo>
                    <a:lnTo>
                      <a:pt x="2" y="73"/>
                    </a:lnTo>
                    <a:lnTo>
                      <a:pt x="9" y="52"/>
                    </a:lnTo>
                    <a:lnTo>
                      <a:pt x="21" y="36"/>
                    </a:lnTo>
                    <a:lnTo>
                      <a:pt x="36" y="21"/>
                    </a:lnTo>
                    <a:lnTo>
                      <a:pt x="54" y="9"/>
                    </a:lnTo>
                    <a:lnTo>
                      <a:pt x="73" y="2"/>
                    </a:lnTo>
                    <a:lnTo>
                      <a:pt x="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E600F382-5780-4061-81F7-76B966ABB0BB}"/>
                  </a:ext>
                </a:extLst>
              </p:cNvPr>
              <p:cNvSpPr>
                <a:spLocks/>
              </p:cNvSpPr>
              <p:nvPr/>
            </p:nvSpPr>
            <p:spPr bwMode="auto">
              <a:xfrm>
                <a:off x="5944624" y="3229388"/>
                <a:ext cx="42695" cy="42695"/>
              </a:xfrm>
              <a:custGeom>
                <a:avLst/>
                <a:gdLst>
                  <a:gd name="T0" fmla="*/ 63 w 124"/>
                  <a:gd name="T1" fmla="*/ 0 h 124"/>
                  <a:gd name="T2" fmla="*/ 82 w 124"/>
                  <a:gd name="T3" fmla="*/ 3 h 124"/>
                  <a:gd name="T4" fmla="*/ 99 w 124"/>
                  <a:gd name="T5" fmla="*/ 13 h 124"/>
                  <a:gd name="T6" fmla="*/ 112 w 124"/>
                  <a:gd name="T7" fmla="*/ 26 h 124"/>
                  <a:gd name="T8" fmla="*/ 121 w 124"/>
                  <a:gd name="T9" fmla="*/ 42 h 124"/>
                  <a:gd name="T10" fmla="*/ 124 w 124"/>
                  <a:gd name="T11" fmla="*/ 63 h 124"/>
                  <a:gd name="T12" fmla="*/ 121 w 124"/>
                  <a:gd name="T13" fmla="*/ 82 h 124"/>
                  <a:gd name="T14" fmla="*/ 112 w 124"/>
                  <a:gd name="T15" fmla="*/ 98 h 124"/>
                  <a:gd name="T16" fmla="*/ 99 w 124"/>
                  <a:gd name="T17" fmla="*/ 112 h 124"/>
                  <a:gd name="T18" fmla="*/ 82 w 124"/>
                  <a:gd name="T19" fmla="*/ 121 h 124"/>
                  <a:gd name="T20" fmla="*/ 63 w 124"/>
                  <a:gd name="T21" fmla="*/ 124 h 124"/>
                  <a:gd name="T22" fmla="*/ 43 w 124"/>
                  <a:gd name="T23" fmla="*/ 121 h 124"/>
                  <a:gd name="T24" fmla="*/ 26 w 124"/>
                  <a:gd name="T25" fmla="*/ 112 h 124"/>
                  <a:gd name="T26" fmla="*/ 13 w 124"/>
                  <a:gd name="T27" fmla="*/ 98 h 124"/>
                  <a:gd name="T28" fmla="*/ 4 w 124"/>
                  <a:gd name="T29" fmla="*/ 82 h 124"/>
                  <a:gd name="T30" fmla="*/ 0 w 124"/>
                  <a:gd name="T31" fmla="*/ 63 h 124"/>
                  <a:gd name="T32" fmla="*/ 4 w 124"/>
                  <a:gd name="T33" fmla="*/ 42 h 124"/>
                  <a:gd name="T34" fmla="*/ 13 w 124"/>
                  <a:gd name="T35" fmla="*/ 26 h 124"/>
                  <a:gd name="T36" fmla="*/ 26 w 124"/>
                  <a:gd name="T37" fmla="*/ 13 h 124"/>
                  <a:gd name="T38" fmla="*/ 43 w 124"/>
                  <a:gd name="T39" fmla="*/ 3 h 124"/>
                  <a:gd name="T40" fmla="*/ 63 w 12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24">
                    <a:moveTo>
                      <a:pt x="63" y="0"/>
                    </a:moveTo>
                    <a:lnTo>
                      <a:pt x="82" y="3"/>
                    </a:lnTo>
                    <a:lnTo>
                      <a:pt x="99" y="13"/>
                    </a:lnTo>
                    <a:lnTo>
                      <a:pt x="112" y="26"/>
                    </a:lnTo>
                    <a:lnTo>
                      <a:pt x="121" y="42"/>
                    </a:lnTo>
                    <a:lnTo>
                      <a:pt x="124" y="63"/>
                    </a:lnTo>
                    <a:lnTo>
                      <a:pt x="121" y="82"/>
                    </a:lnTo>
                    <a:lnTo>
                      <a:pt x="112" y="98"/>
                    </a:lnTo>
                    <a:lnTo>
                      <a:pt x="99" y="112"/>
                    </a:lnTo>
                    <a:lnTo>
                      <a:pt x="82" y="121"/>
                    </a:lnTo>
                    <a:lnTo>
                      <a:pt x="63" y="124"/>
                    </a:lnTo>
                    <a:lnTo>
                      <a:pt x="43" y="121"/>
                    </a:lnTo>
                    <a:lnTo>
                      <a:pt x="26" y="112"/>
                    </a:lnTo>
                    <a:lnTo>
                      <a:pt x="13" y="98"/>
                    </a:lnTo>
                    <a:lnTo>
                      <a:pt x="4" y="82"/>
                    </a:lnTo>
                    <a:lnTo>
                      <a:pt x="0" y="63"/>
                    </a:lnTo>
                    <a:lnTo>
                      <a:pt x="4" y="42"/>
                    </a:lnTo>
                    <a:lnTo>
                      <a:pt x="13" y="26"/>
                    </a:lnTo>
                    <a:lnTo>
                      <a:pt x="26" y="13"/>
                    </a:lnTo>
                    <a:lnTo>
                      <a:pt x="43" y="3"/>
                    </a:lnTo>
                    <a:lnTo>
                      <a:pt x="63" y="0"/>
                    </a:lnTo>
                    <a:close/>
                  </a:path>
                </a:pathLst>
              </a:custGeom>
              <a:solidFill>
                <a:srgbClr val="F8CF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41A1BB3A-D6E8-4D27-828E-5EAEDE78E59A}"/>
                  </a:ext>
                </a:extLst>
              </p:cNvPr>
              <p:cNvSpPr>
                <a:spLocks/>
              </p:cNvSpPr>
              <p:nvPr/>
            </p:nvSpPr>
            <p:spPr bwMode="auto">
              <a:xfrm>
                <a:off x="5857590" y="3164250"/>
                <a:ext cx="42695" cy="42695"/>
              </a:xfrm>
              <a:custGeom>
                <a:avLst/>
                <a:gdLst>
                  <a:gd name="T0" fmla="*/ 61 w 122"/>
                  <a:gd name="T1" fmla="*/ 0 h 124"/>
                  <a:gd name="T2" fmla="*/ 80 w 122"/>
                  <a:gd name="T3" fmla="*/ 3 h 124"/>
                  <a:gd name="T4" fmla="*/ 97 w 122"/>
                  <a:gd name="T5" fmla="*/ 12 h 124"/>
                  <a:gd name="T6" fmla="*/ 111 w 122"/>
                  <a:gd name="T7" fmla="*/ 25 h 124"/>
                  <a:gd name="T8" fmla="*/ 119 w 122"/>
                  <a:gd name="T9" fmla="*/ 42 h 124"/>
                  <a:gd name="T10" fmla="*/ 122 w 122"/>
                  <a:gd name="T11" fmla="*/ 61 h 124"/>
                  <a:gd name="T12" fmla="*/ 119 w 122"/>
                  <a:gd name="T13" fmla="*/ 81 h 124"/>
                  <a:gd name="T14" fmla="*/ 111 w 122"/>
                  <a:gd name="T15" fmla="*/ 98 h 124"/>
                  <a:gd name="T16" fmla="*/ 97 w 122"/>
                  <a:gd name="T17" fmla="*/ 112 h 124"/>
                  <a:gd name="T18" fmla="*/ 80 w 122"/>
                  <a:gd name="T19" fmla="*/ 120 h 124"/>
                  <a:gd name="T20" fmla="*/ 61 w 122"/>
                  <a:gd name="T21" fmla="*/ 124 h 124"/>
                  <a:gd name="T22" fmla="*/ 41 w 122"/>
                  <a:gd name="T23" fmla="*/ 120 h 124"/>
                  <a:gd name="T24" fmla="*/ 24 w 122"/>
                  <a:gd name="T25" fmla="*/ 112 h 124"/>
                  <a:gd name="T26" fmla="*/ 11 w 122"/>
                  <a:gd name="T27" fmla="*/ 98 h 124"/>
                  <a:gd name="T28" fmla="*/ 3 w 122"/>
                  <a:gd name="T29" fmla="*/ 81 h 124"/>
                  <a:gd name="T30" fmla="*/ 0 w 122"/>
                  <a:gd name="T31" fmla="*/ 61 h 124"/>
                  <a:gd name="T32" fmla="*/ 3 w 122"/>
                  <a:gd name="T33" fmla="*/ 42 h 124"/>
                  <a:gd name="T34" fmla="*/ 11 w 122"/>
                  <a:gd name="T35" fmla="*/ 25 h 124"/>
                  <a:gd name="T36" fmla="*/ 24 w 122"/>
                  <a:gd name="T37" fmla="*/ 12 h 124"/>
                  <a:gd name="T38" fmla="*/ 41 w 122"/>
                  <a:gd name="T39" fmla="*/ 3 h 124"/>
                  <a:gd name="T40" fmla="*/ 61 w 122"/>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24">
                    <a:moveTo>
                      <a:pt x="61" y="0"/>
                    </a:moveTo>
                    <a:lnTo>
                      <a:pt x="80" y="3"/>
                    </a:lnTo>
                    <a:lnTo>
                      <a:pt x="97" y="12"/>
                    </a:lnTo>
                    <a:lnTo>
                      <a:pt x="111" y="25"/>
                    </a:lnTo>
                    <a:lnTo>
                      <a:pt x="119" y="42"/>
                    </a:lnTo>
                    <a:lnTo>
                      <a:pt x="122" y="61"/>
                    </a:lnTo>
                    <a:lnTo>
                      <a:pt x="119" y="81"/>
                    </a:lnTo>
                    <a:lnTo>
                      <a:pt x="111" y="98"/>
                    </a:lnTo>
                    <a:lnTo>
                      <a:pt x="97" y="112"/>
                    </a:lnTo>
                    <a:lnTo>
                      <a:pt x="80" y="120"/>
                    </a:lnTo>
                    <a:lnTo>
                      <a:pt x="61" y="124"/>
                    </a:lnTo>
                    <a:lnTo>
                      <a:pt x="41" y="120"/>
                    </a:lnTo>
                    <a:lnTo>
                      <a:pt x="24" y="112"/>
                    </a:lnTo>
                    <a:lnTo>
                      <a:pt x="11" y="98"/>
                    </a:lnTo>
                    <a:lnTo>
                      <a:pt x="3" y="81"/>
                    </a:lnTo>
                    <a:lnTo>
                      <a:pt x="0" y="61"/>
                    </a:lnTo>
                    <a:lnTo>
                      <a:pt x="3" y="42"/>
                    </a:lnTo>
                    <a:lnTo>
                      <a:pt x="11" y="25"/>
                    </a:lnTo>
                    <a:lnTo>
                      <a:pt x="24" y="12"/>
                    </a:lnTo>
                    <a:lnTo>
                      <a:pt x="41" y="3"/>
                    </a:lnTo>
                    <a:lnTo>
                      <a:pt x="61" y="0"/>
                    </a:lnTo>
                    <a:close/>
                  </a:path>
                </a:pathLst>
              </a:custGeom>
              <a:solidFill>
                <a:srgbClr val="F8CF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05465C41-391A-472C-9467-F071888BAB7C}"/>
                  </a:ext>
                </a:extLst>
              </p:cNvPr>
              <p:cNvSpPr>
                <a:spLocks/>
              </p:cNvSpPr>
              <p:nvPr/>
            </p:nvSpPr>
            <p:spPr bwMode="auto">
              <a:xfrm>
                <a:off x="5673127" y="3218076"/>
                <a:ext cx="40323" cy="42695"/>
              </a:xfrm>
              <a:custGeom>
                <a:avLst/>
                <a:gdLst>
                  <a:gd name="T0" fmla="*/ 61 w 122"/>
                  <a:gd name="T1" fmla="*/ 0 h 123"/>
                  <a:gd name="T2" fmla="*/ 81 w 122"/>
                  <a:gd name="T3" fmla="*/ 4 h 123"/>
                  <a:gd name="T4" fmla="*/ 98 w 122"/>
                  <a:gd name="T5" fmla="*/ 12 h 123"/>
                  <a:gd name="T6" fmla="*/ 111 w 122"/>
                  <a:gd name="T7" fmla="*/ 25 h 123"/>
                  <a:gd name="T8" fmla="*/ 119 w 122"/>
                  <a:gd name="T9" fmla="*/ 42 h 123"/>
                  <a:gd name="T10" fmla="*/ 122 w 122"/>
                  <a:gd name="T11" fmla="*/ 62 h 123"/>
                  <a:gd name="T12" fmla="*/ 119 w 122"/>
                  <a:gd name="T13" fmla="*/ 81 h 123"/>
                  <a:gd name="T14" fmla="*/ 111 w 122"/>
                  <a:gd name="T15" fmla="*/ 98 h 123"/>
                  <a:gd name="T16" fmla="*/ 98 w 122"/>
                  <a:gd name="T17" fmla="*/ 111 h 123"/>
                  <a:gd name="T18" fmla="*/ 81 w 122"/>
                  <a:gd name="T19" fmla="*/ 120 h 123"/>
                  <a:gd name="T20" fmla="*/ 61 w 122"/>
                  <a:gd name="T21" fmla="*/ 123 h 123"/>
                  <a:gd name="T22" fmla="*/ 42 w 122"/>
                  <a:gd name="T23" fmla="*/ 120 h 123"/>
                  <a:gd name="T24" fmla="*/ 25 w 122"/>
                  <a:gd name="T25" fmla="*/ 111 h 123"/>
                  <a:gd name="T26" fmla="*/ 11 w 122"/>
                  <a:gd name="T27" fmla="*/ 98 h 123"/>
                  <a:gd name="T28" fmla="*/ 3 w 122"/>
                  <a:gd name="T29" fmla="*/ 81 h 123"/>
                  <a:gd name="T30" fmla="*/ 0 w 122"/>
                  <a:gd name="T31" fmla="*/ 62 h 123"/>
                  <a:gd name="T32" fmla="*/ 3 w 122"/>
                  <a:gd name="T33" fmla="*/ 42 h 123"/>
                  <a:gd name="T34" fmla="*/ 11 w 122"/>
                  <a:gd name="T35" fmla="*/ 25 h 123"/>
                  <a:gd name="T36" fmla="*/ 25 w 122"/>
                  <a:gd name="T37" fmla="*/ 12 h 123"/>
                  <a:gd name="T38" fmla="*/ 42 w 122"/>
                  <a:gd name="T39" fmla="*/ 4 h 123"/>
                  <a:gd name="T40" fmla="*/ 61 w 122"/>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23">
                    <a:moveTo>
                      <a:pt x="61" y="0"/>
                    </a:moveTo>
                    <a:lnTo>
                      <a:pt x="81" y="4"/>
                    </a:lnTo>
                    <a:lnTo>
                      <a:pt x="98" y="12"/>
                    </a:lnTo>
                    <a:lnTo>
                      <a:pt x="111" y="25"/>
                    </a:lnTo>
                    <a:lnTo>
                      <a:pt x="119" y="42"/>
                    </a:lnTo>
                    <a:lnTo>
                      <a:pt x="122" y="62"/>
                    </a:lnTo>
                    <a:lnTo>
                      <a:pt x="119" y="81"/>
                    </a:lnTo>
                    <a:lnTo>
                      <a:pt x="111" y="98"/>
                    </a:lnTo>
                    <a:lnTo>
                      <a:pt x="98" y="111"/>
                    </a:lnTo>
                    <a:lnTo>
                      <a:pt x="81" y="120"/>
                    </a:lnTo>
                    <a:lnTo>
                      <a:pt x="61" y="123"/>
                    </a:lnTo>
                    <a:lnTo>
                      <a:pt x="42" y="120"/>
                    </a:lnTo>
                    <a:lnTo>
                      <a:pt x="25" y="111"/>
                    </a:lnTo>
                    <a:lnTo>
                      <a:pt x="11" y="98"/>
                    </a:lnTo>
                    <a:lnTo>
                      <a:pt x="3" y="81"/>
                    </a:lnTo>
                    <a:lnTo>
                      <a:pt x="0" y="62"/>
                    </a:lnTo>
                    <a:lnTo>
                      <a:pt x="3" y="42"/>
                    </a:lnTo>
                    <a:lnTo>
                      <a:pt x="11" y="25"/>
                    </a:lnTo>
                    <a:lnTo>
                      <a:pt x="25" y="12"/>
                    </a:lnTo>
                    <a:lnTo>
                      <a:pt x="42" y="4"/>
                    </a:lnTo>
                    <a:lnTo>
                      <a:pt x="61" y="0"/>
                    </a:lnTo>
                    <a:close/>
                  </a:path>
                </a:pathLst>
              </a:custGeom>
              <a:solidFill>
                <a:srgbClr val="F8CF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9">
                <a:extLst>
                  <a:ext uri="{FF2B5EF4-FFF2-40B4-BE49-F238E27FC236}">
                    <a16:creationId xmlns:a16="http://schemas.microsoft.com/office/drawing/2014/main" id="{57FCD209-D688-4CFA-BCD3-1C4F7B692F2E}"/>
                  </a:ext>
                </a:extLst>
              </p:cNvPr>
              <p:cNvSpPr>
                <a:spLocks noChangeArrowheads="1"/>
              </p:cNvSpPr>
              <p:nvPr/>
            </p:nvSpPr>
            <p:spPr bwMode="auto">
              <a:xfrm>
                <a:off x="5617323" y="3309895"/>
                <a:ext cx="91508" cy="915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0">
                <a:extLst>
                  <a:ext uri="{FF2B5EF4-FFF2-40B4-BE49-F238E27FC236}">
                    <a16:creationId xmlns:a16="http://schemas.microsoft.com/office/drawing/2014/main" id="{03325480-8B8F-4B5A-A71F-A596F68E2737}"/>
                  </a:ext>
                </a:extLst>
              </p:cNvPr>
              <p:cNvSpPr>
                <a:spLocks noChangeArrowheads="1"/>
              </p:cNvSpPr>
              <p:nvPr/>
            </p:nvSpPr>
            <p:spPr bwMode="auto">
              <a:xfrm>
                <a:off x="5749413" y="3309895"/>
                <a:ext cx="91508" cy="915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1">
                <a:extLst>
                  <a:ext uri="{FF2B5EF4-FFF2-40B4-BE49-F238E27FC236}">
                    <a16:creationId xmlns:a16="http://schemas.microsoft.com/office/drawing/2014/main" id="{2C74F53C-72DA-4027-BD02-38487F06EE67}"/>
                  </a:ext>
                </a:extLst>
              </p:cNvPr>
              <p:cNvSpPr>
                <a:spLocks noChangeArrowheads="1"/>
              </p:cNvSpPr>
              <p:nvPr/>
            </p:nvSpPr>
            <p:spPr bwMode="auto">
              <a:xfrm>
                <a:off x="5770262" y="3330744"/>
                <a:ext cx="49811" cy="49811"/>
              </a:xfrm>
              <a:prstGeom prst="rect">
                <a:avLst/>
              </a:prstGeom>
              <a:solidFill>
                <a:srgbClr val="94E6E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2">
                <a:extLst>
                  <a:ext uri="{FF2B5EF4-FFF2-40B4-BE49-F238E27FC236}">
                    <a16:creationId xmlns:a16="http://schemas.microsoft.com/office/drawing/2014/main" id="{DD755625-207E-474D-995F-BA10AC8913A8}"/>
                  </a:ext>
                </a:extLst>
              </p:cNvPr>
              <p:cNvSpPr>
                <a:spLocks noChangeArrowheads="1"/>
              </p:cNvSpPr>
              <p:nvPr/>
            </p:nvSpPr>
            <p:spPr bwMode="auto">
              <a:xfrm>
                <a:off x="5883542" y="3309895"/>
                <a:ext cx="91508" cy="915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9DEDB83A-C893-444A-9254-1BE610DDFEF0}"/>
                  </a:ext>
                </a:extLst>
              </p:cNvPr>
              <p:cNvSpPr>
                <a:spLocks noChangeArrowheads="1"/>
              </p:cNvSpPr>
              <p:nvPr/>
            </p:nvSpPr>
            <p:spPr bwMode="auto">
              <a:xfrm>
                <a:off x="5904059" y="3330744"/>
                <a:ext cx="50475" cy="49811"/>
              </a:xfrm>
              <a:prstGeom prst="rect">
                <a:avLst/>
              </a:prstGeom>
              <a:solidFill>
                <a:srgbClr val="007AC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4">
                <a:extLst>
                  <a:ext uri="{FF2B5EF4-FFF2-40B4-BE49-F238E27FC236}">
                    <a16:creationId xmlns:a16="http://schemas.microsoft.com/office/drawing/2014/main" id="{FB248959-6D5D-482B-BEAF-4B5E14BC146C}"/>
                  </a:ext>
                </a:extLst>
              </p:cNvPr>
              <p:cNvSpPr>
                <a:spLocks noChangeArrowheads="1"/>
              </p:cNvSpPr>
              <p:nvPr/>
            </p:nvSpPr>
            <p:spPr bwMode="auto">
              <a:xfrm>
                <a:off x="6016371" y="3309895"/>
                <a:ext cx="91508" cy="915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5">
                <a:extLst>
                  <a:ext uri="{FF2B5EF4-FFF2-40B4-BE49-F238E27FC236}">
                    <a16:creationId xmlns:a16="http://schemas.microsoft.com/office/drawing/2014/main" id="{39E6F76A-1BFF-4F41-892B-55D74E70D5C4}"/>
                  </a:ext>
                </a:extLst>
              </p:cNvPr>
              <p:cNvSpPr>
                <a:spLocks noChangeArrowheads="1"/>
              </p:cNvSpPr>
              <p:nvPr/>
            </p:nvSpPr>
            <p:spPr bwMode="auto">
              <a:xfrm>
                <a:off x="5638172" y="3330744"/>
                <a:ext cx="49811" cy="49811"/>
              </a:xfrm>
              <a:prstGeom prst="rect">
                <a:avLst/>
              </a:prstGeom>
              <a:solidFill>
                <a:srgbClr val="38BDF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26">
                <a:extLst>
                  <a:ext uri="{FF2B5EF4-FFF2-40B4-BE49-F238E27FC236}">
                    <a16:creationId xmlns:a16="http://schemas.microsoft.com/office/drawing/2014/main" id="{D27046A2-7E87-46BF-B419-E432317BB888}"/>
                  </a:ext>
                </a:extLst>
              </p:cNvPr>
              <p:cNvSpPr>
                <a:spLocks noChangeArrowheads="1"/>
              </p:cNvSpPr>
              <p:nvPr/>
            </p:nvSpPr>
            <p:spPr bwMode="auto">
              <a:xfrm>
                <a:off x="6037220" y="3331929"/>
                <a:ext cx="49811" cy="49811"/>
              </a:xfrm>
              <a:prstGeom prst="rect">
                <a:avLst/>
              </a:prstGeom>
              <a:solidFill>
                <a:srgbClr val="38BDF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53" name="Picture 52">
            <a:extLst>
              <a:ext uri="{FF2B5EF4-FFF2-40B4-BE49-F238E27FC236}">
                <a16:creationId xmlns:a16="http://schemas.microsoft.com/office/drawing/2014/main" id="{55575264-8C2E-47C2-BF73-96680BC382B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4655180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A9AF-80DD-4662-AE98-E6FA13123100}"/>
              </a:ext>
            </a:extLst>
          </p:cNvPr>
          <p:cNvSpPr>
            <a:spLocks noGrp="1"/>
          </p:cNvSpPr>
          <p:nvPr>
            <p:ph type="title"/>
          </p:nvPr>
        </p:nvSpPr>
        <p:spPr/>
        <p:txBody>
          <a:bodyPr/>
          <a:lstStyle/>
          <a:p>
            <a:r>
              <a:rPr lang="en-US" dirty="0"/>
              <a:t>Configurable Web Application</a:t>
            </a:r>
          </a:p>
        </p:txBody>
      </p:sp>
      <p:sp>
        <p:nvSpPr>
          <p:cNvPr id="7" name="Content Placeholder 6">
            <a:extLst>
              <a:ext uri="{FF2B5EF4-FFF2-40B4-BE49-F238E27FC236}">
                <a16:creationId xmlns:a16="http://schemas.microsoft.com/office/drawing/2014/main" id="{A8D0E0DE-7E0E-4230-9D35-8B3C0E4431F4}"/>
              </a:ext>
            </a:extLst>
          </p:cNvPr>
          <p:cNvSpPr>
            <a:spLocks noGrp="1"/>
          </p:cNvSpPr>
          <p:nvPr>
            <p:ph sz="quarter" idx="10"/>
          </p:nvPr>
        </p:nvSpPr>
        <p:spPr>
          <a:xfrm>
            <a:off x="914400" y="1435100"/>
            <a:ext cx="10369296" cy="3429000"/>
          </a:xfrm>
        </p:spPr>
        <p:txBody>
          <a:bodyPr/>
          <a:lstStyle/>
          <a:p>
            <a:r>
              <a:rPr lang="en-US" dirty="0"/>
              <a:t>ArcGIS Story Maps Most Popular   </a:t>
            </a:r>
            <a:r>
              <a:rPr lang="en-US" dirty="0">
                <a:hlinkClick r:id="rId3">
                  <a:extLst>
                    <a:ext uri="{A12FA001-AC4F-418D-AE19-62706E023703}">
                      <ahyp:hlinkClr xmlns:ahyp="http://schemas.microsoft.com/office/drawing/2018/hyperlinkcolor" val="tx"/>
                    </a:ext>
                  </a:extLst>
                </a:hlinkClick>
              </a:rPr>
              <a:t>https://storymaps.arcgis.com/en/</a:t>
            </a:r>
            <a:r>
              <a:rPr lang="en-US" dirty="0"/>
              <a:t>  </a:t>
            </a:r>
          </a:p>
        </p:txBody>
      </p:sp>
      <p:pic>
        <p:nvPicPr>
          <p:cNvPr id="5" name="Snagit_SNG878">
            <a:extLst>
              <a:ext uri="{FF2B5EF4-FFF2-40B4-BE49-F238E27FC236}">
                <a16:creationId xmlns:a16="http://schemas.microsoft.com/office/drawing/2014/main" id="{94DD1769-0A03-4CC1-A6CA-FD986EFD2B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6211" y="2171122"/>
            <a:ext cx="10372178" cy="4114800"/>
          </a:xfrm>
          <a:prstGeom prst="rect">
            <a:avLst/>
          </a:prstGeom>
        </p:spPr>
      </p:pic>
      <p:pic>
        <p:nvPicPr>
          <p:cNvPr id="4" name="Picture 3">
            <a:extLst>
              <a:ext uri="{FF2B5EF4-FFF2-40B4-BE49-F238E27FC236}">
                <a16:creationId xmlns:a16="http://schemas.microsoft.com/office/drawing/2014/main" id="{03C9763E-A88B-465C-9978-B0D6CD31C5A6}"/>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07080099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06B2-576C-4748-9355-478E453AF4CF}"/>
              </a:ext>
            </a:extLst>
          </p:cNvPr>
          <p:cNvSpPr>
            <a:spLocks noGrp="1"/>
          </p:cNvSpPr>
          <p:nvPr>
            <p:ph type="title"/>
          </p:nvPr>
        </p:nvSpPr>
        <p:spPr/>
        <p:txBody>
          <a:bodyPr/>
          <a:lstStyle/>
          <a:p>
            <a:r>
              <a:rPr lang="en-US" dirty="0"/>
              <a:t>ArcGIS Story Map</a:t>
            </a:r>
          </a:p>
        </p:txBody>
      </p:sp>
      <p:sp>
        <p:nvSpPr>
          <p:cNvPr id="3" name="Content Placeholder 2">
            <a:extLst>
              <a:ext uri="{FF2B5EF4-FFF2-40B4-BE49-F238E27FC236}">
                <a16:creationId xmlns:a16="http://schemas.microsoft.com/office/drawing/2014/main" id="{2B997151-7B53-42C8-84E7-6A26C3F5C9F5}"/>
              </a:ext>
            </a:extLst>
          </p:cNvPr>
          <p:cNvSpPr>
            <a:spLocks noGrp="1"/>
          </p:cNvSpPr>
          <p:nvPr>
            <p:ph sz="quarter" idx="10"/>
          </p:nvPr>
        </p:nvSpPr>
        <p:spPr>
          <a:xfrm>
            <a:off x="685800" y="1418982"/>
            <a:ext cx="10369296" cy="5151863"/>
          </a:xfrm>
        </p:spPr>
        <p:txBody>
          <a:bodyPr/>
          <a:lstStyle/>
          <a:p>
            <a:pPr>
              <a:lnSpc>
                <a:spcPct val="150000"/>
              </a:lnSpc>
            </a:pPr>
            <a:r>
              <a:rPr lang="en-US" sz="2200" i="1" dirty="0"/>
              <a:t>Story Map Series</a:t>
            </a:r>
            <a:r>
              <a:rPr lang="en-US" sz="2200" dirty="0"/>
              <a:t> </a:t>
            </a:r>
          </a:p>
          <a:p>
            <a:pPr lvl="1">
              <a:lnSpc>
                <a:spcPct val="150000"/>
              </a:lnSpc>
            </a:pPr>
            <a:r>
              <a:rPr lang="en-US" sz="2200" dirty="0"/>
              <a:t>improved keyboard navigation </a:t>
            </a:r>
          </a:p>
          <a:p>
            <a:pPr lvl="1">
              <a:lnSpc>
                <a:spcPct val="150000"/>
              </a:lnSpc>
            </a:pPr>
            <a:r>
              <a:rPr lang="en-US" sz="2200" dirty="0"/>
              <a:t>default theme for each layout meets WCAG 2.0 AA contrast guidelines</a:t>
            </a:r>
          </a:p>
          <a:p>
            <a:pPr>
              <a:lnSpc>
                <a:spcPct val="150000"/>
              </a:lnSpc>
            </a:pPr>
            <a:r>
              <a:rPr lang="en-US" sz="2200" i="1" dirty="0"/>
              <a:t>Story Map Series, Story Map Cascade and Story Map Journal</a:t>
            </a:r>
            <a:endParaRPr lang="en-US" sz="2200" dirty="0"/>
          </a:p>
          <a:p>
            <a:pPr lvl="1">
              <a:lnSpc>
                <a:spcPct val="150000"/>
              </a:lnSpc>
            </a:pPr>
            <a:r>
              <a:rPr lang="en-US" sz="2200" dirty="0"/>
              <a:t>provide authors the ability to add alternative text for media elements</a:t>
            </a:r>
          </a:p>
          <a:p>
            <a:pPr>
              <a:lnSpc>
                <a:spcPct val="150000"/>
              </a:lnSpc>
            </a:pPr>
            <a:r>
              <a:rPr lang="en-US" sz="2200" i="1" dirty="0"/>
              <a:t>Story Map Series, Story Map Tour,</a:t>
            </a:r>
            <a:r>
              <a:rPr lang="en-US" sz="2200" dirty="0"/>
              <a:t> and </a:t>
            </a:r>
            <a:r>
              <a:rPr lang="en-US" sz="2200" i="1" dirty="0"/>
              <a:t>Story Map Shortlist</a:t>
            </a:r>
            <a:r>
              <a:rPr lang="en-US" sz="2200" dirty="0"/>
              <a:t> </a:t>
            </a:r>
          </a:p>
          <a:p>
            <a:pPr lvl="1">
              <a:lnSpc>
                <a:spcPct val="150000"/>
              </a:lnSpc>
              <a:spcAft>
                <a:spcPts val="1200"/>
              </a:spcAft>
            </a:pPr>
            <a:r>
              <a:rPr lang="en-US" sz="2200" dirty="0"/>
              <a:t>improved screen reader support</a:t>
            </a:r>
          </a:p>
          <a:p>
            <a:endParaRPr lang="en-US" sz="2400" dirty="0"/>
          </a:p>
          <a:p>
            <a:endParaRPr lang="en-US" sz="2200" dirty="0"/>
          </a:p>
        </p:txBody>
      </p:sp>
      <p:pic>
        <p:nvPicPr>
          <p:cNvPr id="4" name="Picture 3">
            <a:extLst>
              <a:ext uri="{FF2B5EF4-FFF2-40B4-BE49-F238E27FC236}">
                <a16:creationId xmlns:a16="http://schemas.microsoft.com/office/drawing/2014/main" id="{B8B07FBE-6721-4313-940B-392DDE0CF09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423160872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D7FF-F670-498A-A245-081692F052F9}"/>
              </a:ext>
            </a:extLst>
          </p:cNvPr>
          <p:cNvSpPr>
            <a:spLocks noGrp="1"/>
          </p:cNvSpPr>
          <p:nvPr>
            <p:ph type="title"/>
          </p:nvPr>
        </p:nvSpPr>
        <p:spPr/>
        <p:txBody>
          <a:bodyPr/>
          <a:lstStyle/>
          <a:p>
            <a:r>
              <a:rPr lang="en-US" dirty="0"/>
              <a:t>What is Accessibility?</a:t>
            </a:r>
          </a:p>
        </p:txBody>
      </p:sp>
      <p:sp>
        <p:nvSpPr>
          <p:cNvPr id="3" name="Content Placeholder 2">
            <a:extLst>
              <a:ext uri="{FF2B5EF4-FFF2-40B4-BE49-F238E27FC236}">
                <a16:creationId xmlns:a16="http://schemas.microsoft.com/office/drawing/2014/main" id="{08EF0653-81EA-4B12-AC4F-4FDE00949FDC}"/>
              </a:ext>
            </a:extLst>
          </p:cNvPr>
          <p:cNvSpPr>
            <a:spLocks noGrp="1"/>
          </p:cNvSpPr>
          <p:nvPr>
            <p:ph sz="quarter" idx="10"/>
          </p:nvPr>
        </p:nvSpPr>
        <p:spPr>
          <a:xfrm>
            <a:off x="914400" y="1828800"/>
            <a:ext cx="10369296" cy="2560320"/>
          </a:xfrm>
        </p:spPr>
        <p:style>
          <a:lnRef idx="3">
            <a:schemeClr val="lt1"/>
          </a:lnRef>
          <a:fillRef idx="1">
            <a:schemeClr val="accent4"/>
          </a:fillRef>
          <a:effectRef idx="1">
            <a:schemeClr val="accent4"/>
          </a:effectRef>
          <a:fontRef idx="minor">
            <a:schemeClr val="lt1"/>
          </a:fontRef>
        </p:style>
        <p:txBody>
          <a:bodyPr/>
          <a:lstStyle/>
          <a:p>
            <a:pPr marL="0" indent="0" algn="ctr">
              <a:buNone/>
            </a:pPr>
            <a:endParaRPr lang="en-US" sz="4000" dirty="0">
              <a:solidFill>
                <a:schemeClr val="bg1"/>
              </a:solidFill>
            </a:endParaRPr>
          </a:p>
          <a:p>
            <a:pPr marL="0" indent="0" algn="ctr">
              <a:buNone/>
            </a:pPr>
            <a:r>
              <a:rPr lang="en-US" sz="4000" dirty="0">
                <a:solidFill>
                  <a:schemeClr val="bg1"/>
                </a:solidFill>
              </a:rPr>
              <a:t>Make content usable for everyone regardless of abilities</a:t>
            </a:r>
          </a:p>
        </p:txBody>
      </p:sp>
      <p:pic>
        <p:nvPicPr>
          <p:cNvPr id="4" name="Picture 3">
            <a:extLst>
              <a:ext uri="{FF2B5EF4-FFF2-40B4-BE49-F238E27FC236}">
                <a16:creationId xmlns:a16="http://schemas.microsoft.com/office/drawing/2014/main" id="{82EFC17C-862E-4349-BD28-F05736B1E3F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31176436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DD45-C20A-4DDF-88F7-BB6E63A35D5F}"/>
              </a:ext>
            </a:extLst>
          </p:cNvPr>
          <p:cNvSpPr>
            <a:spLocks noGrp="1"/>
          </p:cNvSpPr>
          <p:nvPr>
            <p:ph type="title"/>
          </p:nvPr>
        </p:nvSpPr>
        <p:spPr/>
        <p:txBody>
          <a:bodyPr/>
          <a:lstStyle/>
          <a:p>
            <a:r>
              <a:rPr lang="en-US" dirty="0"/>
              <a:t>Adding Alt Text to Story Maps</a:t>
            </a:r>
          </a:p>
        </p:txBody>
      </p:sp>
      <p:pic>
        <p:nvPicPr>
          <p:cNvPr id="4" name="Picture 3" descr="Screen shot creating ArcGIS Story Map with Story Map Journal builder.  Enter alternative text for content in main state section utilizing the alt text space provided in web app builder dialog. ">
            <a:extLst>
              <a:ext uri="{FF2B5EF4-FFF2-40B4-BE49-F238E27FC236}">
                <a16:creationId xmlns:a16="http://schemas.microsoft.com/office/drawing/2014/main" id="{E04221D4-B8D0-417D-83D5-A1BA5B240479}"/>
              </a:ext>
            </a:extLst>
          </p:cNvPr>
          <p:cNvPicPr>
            <a:picLocks noChangeAspect="1"/>
          </p:cNvPicPr>
          <p:nvPr/>
        </p:nvPicPr>
        <p:blipFill>
          <a:blip r:embed="rId3"/>
          <a:stretch>
            <a:fillRect/>
          </a:stretch>
        </p:blipFill>
        <p:spPr>
          <a:xfrm>
            <a:off x="1430214" y="1451240"/>
            <a:ext cx="8759053" cy="5226877"/>
          </a:xfrm>
          <a:prstGeom prst="rect">
            <a:avLst/>
          </a:prstGeom>
        </p:spPr>
      </p:pic>
      <p:pic>
        <p:nvPicPr>
          <p:cNvPr id="5" name="Picture 4">
            <a:extLst>
              <a:ext uri="{FF2B5EF4-FFF2-40B4-BE49-F238E27FC236}">
                <a16:creationId xmlns:a16="http://schemas.microsoft.com/office/drawing/2014/main" id="{9E9B1E9F-86DA-489E-A446-EC950CE126C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58646877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203C-FC27-404D-B4EA-6D8CA85BB10C}"/>
              </a:ext>
            </a:extLst>
          </p:cNvPr>
          <p:cNvSpPr>
            <a:spLocks noGrp="1"/>
          </p:cNvSpPr>
          <p:nvPr>
            <p:ph type="title"/>
          </p:nvPr>
        </p:nvSpPr>
        <p:spPr/>
        <p:txBody>
          <a:bodyPr/>
          <a:lstStyle/>
          <a:p>
            <a:r>
              <a:rPr lang="en-US" dirty="0"/>
              <a:t>Alt Text Added to HTML using Aria-label tag</a:t>
            </a:r>
          </a:p>
        </p:txBody>
      </p:sp>
      <p:pic>
        <p:nvPicPr>
          <p:cNvPr id="4" name="Picture 3" descr="Screen shot of HTML code showing how the story map template attaches the alt text you enter in the web app builder to the aria-label tag of the media container div element.">
            <a:extLst>
              <a:ext uri="{FF2B5EF4-FFF2-40B4-BE49-F238E27FC236}">
                <a16:creationId xmlns:a16="http://schemas.microsoft.com/office/drawing/2014/main" id="{A91F2A73-3295-4764-925C-AA182449C385}"/>
              </a:ext>
            </a:extLst>
          </p:cNvPr>
          <p:cNvPicPr>
            <a:picLocks noChangeAspect="1"/>
          </p:cNvPicPr>
          <p:nvPr/>
        </p:nvPicPr>
        <p:blipFill>
          <a:blip r:embed="rId3"/>
          <a:stretch>
            <a:fillRect/>
          </a:stretch>
        </p:blipFill>
        <p:spPr>
          <a:xfrm>
            <a:off x="1461166" y="1486396"/>
            <a:ext cx="9189975" cy="5130799"/>
          </a:xfrm>
          <a:prstGeom prst="rect">
            <a:avLst/>
          </a:prstGeom>
        </p:spPr>
      </p:pic>
      <p:pic>
        <p:nvPicPr>
          <p:cNvPr id="5" name="Picture 4">
            <a:extLst>
              <a:ext uri="{FF2B5EF4-FFF2-40B4-BE49-F238E27FC236}">
                <a16:creationId xmlns:a16="http://schemas.microsoft.com/office/drawing/2014/main" id="{0B9A2039-9D3F-4A0A-AB3A-94BD8671FD5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8480275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8C99-3C73-4656-A6EB-EE1E4DBB1EBF}"/>
              </a:ext>
            </a:extLst>
          </p:cNvPr>
          <p:cNvSpPr>
            <a:spLocks noGrp="1"/>
          </p:cNvSpPr>
          <p:nvPr>
            <p:ph type="title"/>
          </p:nvPr>
        </p:nvSpPr>
        <p:spPr/>
        <p:txBody>
          <a:bodyPr/>
          <a:lstStyle/>
          <a:p>
            <a:r>
              <a:rPr lang="en-US" dirty="0"/>
              <a:t>Effective Alt Text </a:t>
            </a:r>
          </a:p>
        </p:txBody>
      </p:sp>
      <p:sp>
        <p:nvSpPr>
          <p:cNvPr id="3" name="Content Placeholder 2">
            <a:extLst>
              <a:ext uri="{FF2B5EF4-FFF2-40B4-BE49-F238E27FC236}">
                <a16:creationId xmlns:a16="http://schemas.microsoft.com/office/drawing/2014/main" id="{EBCA561E-45F3-4A03-A93B-93E4BA87F78C}"/>
              </a:ext>
            </a:extLst>
          </p:cNvPr>
          <p:cNvSpPr>
            <a:spLocks noGrp="1"/>
          </p:cNvSpPr>
          <p:nvPr>
            <p:ph sz="quarter" idx="10"/>
          </p:nvPr>
        </p:nvSpPr>
        <p:spPr>
          <a:xfrm>
            <a:off x="685800" y="1185696"/>
            <a:ext cx="10369296" cy="5084259"/>
          </a:xfrm>
        </p:spPr>
        <p:txBody>
          <a:bodyPr/>
          <a:lstStyle/>
          <a:p>
            <a:pPr>
              <a:lnSpc>
                <a:spcPct val="150000"/>
              </a:lnSpc>
            </a:pPr>
            <a:r>
              <a:rPr lang="en-US" sz="2200" dirty="0"/>
              <a:t>Concise</a:t>
            </a:r>
          </a:p>
          <a:p>
            <a:pPr>
              <a:lnSpc>
                <a:spcPct val="150000"/>
              </a:lnSpc>
            </a:pPr>
            <a:r>
              <a:rPr lang="en-US" sz="2200" dirty="0"/>
              <a:t>Do Not Repeat - No need to use the phrase "image of ..." to describe images</a:t>
            </a:r>
          </a:p>
          <a:p>
            <a:pPr>
              <a:lnSpc>
                <a:spcPct val="150000"/>
              </a:lnSpc>
            </a:pPr>
            <a:r>
              <a:rPr lang="en-US" sz="2200" dirty="0"/>
              <a:t>Include text within image</a:t>
            </a:r>
          </a:p>
          <a:p>
            <a:pPr>
              <a:lnSpc>
                <a:spcPct val="150000"/>
              </a:lnSpc>
            </a:pPr>
            <a:r>
              <a:rPr lang="en-US" sz="2200" dirty="0"/>
              <a:t>For Maps, communicate purpose and function</a:t>
            </a:r>
          </a:p>
          <a:p>
            <a:pPr lvl="1">
              <a:spcAft>
                <a:spcPts val="1200"/>
              </a:spcAft>
            </a:pPr>
            <a:r>
              <a:rPr lang="en-US" sz="2200" dirty="0"/>
              <a:t>Describe the map </a:t>
            </a:r>
          </a:p>
          <a:p>
            <a:pPr lvl="1">
              <a:spcAft>
                <a:spcPts val="1200"/>
              </a:spcAft>
            </a:pPr>
            <a:r>
              <a:rPr lang="en-US" sz="2200" dirty="0"/>
              <a:t>Do not list features </a:t>
            </a:r>
          </a:p>
          <a:p>
            <a:pPr lvl="1">
              <a:spcAft>
                <a:spcPts val="1200"/>
              </a:spcAft>
            </a:pPr>
            <a:r>
              <a:rPr lang="en-US" sz="2200" dirty="0"/>
              <a:t>Remember context</a:t>
            </a:r>
          </a:p>
          <a:p>
            <a:pPr lvl="1">
              <a:spcAft>
                <a:spcPts val="1200"/>
              </a:spcAft>
            </a:pPr>
            <a:r>
              <a:rPr lang="en-US" sz="2200" dirty="0"/>
              <a:t>Provide data in an alternative format</a:t>
            </a:r>
          </a:p>
          <a:p>
            <a:pPr lvl="1"/>
            <a:endParaRPr lang="en-US" sz="2200" dirty="0"/>
          </a:p>
          <a:p>
            <a:pPr lvl="1"/>
            <a:endParaRPr lang="en-US" sz="2200" dirty="0"/>
          </a:p>
          <a:p>
            <a:pPr lvl="1"/>
            <a:endParaRPr lang="en-US" sz="2200" dirty="0"/>
          </a:p>
        </p:txBody>
      </p:sp>
      <p:pic>
        <p:nvPicPr>
          <p:cNvPr id="6" name="Picture 5" descr="map of office. example alt text next. ">
            <a:extLst>
              <a:ext uri="{FF2B5EF4-FFF2-40B4-BE49-F238E27FC236}">
                <a16:creationId xmlns:a16="http://schemas.microsoft.com/office/drawing/2014/main" id="{A8B93F6B-EA84-402F-9EB9-E5A928BD495A}"/>
              </a:ext>
            </a:extLst>
          </p:cNvPr>
          <p:cNvPicPr>
            <a:picLocks noChangeAspect="1"/>
          </p:cNvPicPr>
          <p:nvPr/>
        </p:nvPicPr>
        <p:blipFill>
          <a:blip r:embed="rId3"/>
          <a:stretch>
            <a:fillRect/>
          </a:stretch>
        </p:blipFill>
        <p:spPr>
          <a:xfrm>
            <a:off x="7848798" y="2462393"/>
            <a:ext cx="4063492" cy="2311111"/>
          </a:xfrm>
          <a:prstGeom prst="rect">
            <a:avLst/>
          </a:prstGeom>
        </p:spPr>
      </p:pic>
      <p:sp>
        <p:nvSpPr>
          <p:cNvPr id="7" name="Rectangle 6">
            <a:extLst>
              <a:ext uri="{FF2B5EF4-FFF2-40B4-BE49-F238E27FC236}">
                <a16:creationId xmlns:a16="http://schemas.microsoft.com/office/drawing/2014/main" id="{5485052E-297E-46A3-82E9-ADB0EB613A64}"/>
              </a:ext>
            </a:extLst>
          </p:cNvPr>
          <p:cNvSpPr/>
          <p:nvPr/>
        </p:nvSpPr>
        <p:spPr>
          <a:xfrm>
            <a:off x="7982148" y="4779752"/>
            <a:ext cx="4063492" cy="1785104"/>
          </a:xfrm>
          <a:prstGeom prst="rect">
            <a:avLst/>
          </a:prstGeom>
        </p:spPr>
        <p:txBody>
          <a:bodyPr wrap="square">
            <a:spAutoFit/>
          </a:bodyPr>
          <a:lstStyle/>
          <a:p>
            <a:r>
              <a:rPr lang="en-US" sz="2200" dirty="0"/>
              <a:t>The Esri Olympia regional office is located at 111 Market St NE Suite 250 across the street from the Farmer's Market.</a:t>
            </a:r>
          </a:p>
        </p:txBody>
      </p:sp>
      <p:pic>
        <p:nvPicPr>
          <p:cNvPr id="4" name="Picture 3">
            <a:extLst>
              <a:ext uri="{FF2B5EF4-FFF2-40B4-BE49-F238E27FC236}">
                <a16:creationId xmlns:a16="http://schemas.microsoft.com/office/drawing/2014/main" id="{56118BBB-6346-4452-839D-D920EA31835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0486095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6D01E-F85C-4F46-9123-457E08C80A5E}"/>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E72DE14A-68F2-4536-8F8C-2EA66513AB1F}"/>
              </a:ext>
            </a:extLst>
          </p:cNvPr>
          <p:cNvSpPr>
            <a:spLocks noGrp="1"/>
          </p:cNvSpPr>
          <p:nvPr>
            <p:ph type="title"/>
          </p:nvPr>
        </p:nvSpPr>
        <p:spPr>
          <a:xfrm>
            <a:off x="914400" y="1994008"/>
            <a:ext cx="8683723" cy="1477328"/>
          </a:xfrm>
        </p:spPr>
        <p:txBody>
          <a:bodyPr/>
          <a:lstStyle/>
          <a:p>
            <a:r>
              <a:rPr lang="en-US" dirty="0"/>
              <a:t>Focus and Tab Order in </a:t>
            </a:r>
            <a:br>
              <a:rPr lang="en-US" dirty="0"/>
            </a:br>
            <a:r>
              <a:rPr lang="en-US" dirty="0"/>
              <a:t>ArcGIS Web Applications</a:t>
            </a:r>
          </a:p>
        </p:txBody>
      </p:sp>
    </p:spTree>
    <p:extLst>
      <p:ext uri="{BB962C8B-B14F-4D97-AF65-F5344CB8AC3E}">
        <p14:creationId xmlns:p14="http://schemas.microsoft.com/office/powerpoint/2010/main" val="248327544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E03BF-BCDE-4F1A-AC9A-4A3852800165}"/>
              </a:ext>
            </a:extLst>
          </p:cNvPr>
          <p:cNvSpPr>
            <a:spLocks noGrp="1"/>
          </p:cNvSpPr>
          <p:nvPr>
            <p:ph type="title"/>
          </p:nvPr>
        </p:nvSpPr>
        <p:spPr/>
        <p:txBody>
          <a:bodyPr/>
          <a:lstStyle/>
          <a:p>
            <a:r>
              <a:rPr lang="en-US" dirty="0"/>
              <a:t>Focus and Tab Order</a:t>
            </a:r>
          </a:p>
        </p:txBody>
      </p:sp>
      <p:sp>
        <p:nvSpPr>
          <p:cNvPr id="4" name="Content Placeholder 3">
            <a:extLst>
              <a:ext uri="{FF2B5EF4-FFF2-40B4-BE49-F238E27FC236}">
                <a16:creationId xmlns:a16="http://schemas.microsoft.com/office/drawing/2014/main" id="{7FF8560D-84F9-4CEC-9A70-44187E3C2F78}"/>
              </a:ext>
            </a:extLst>
          </p:cNvPr>
          <p:cNvSpPr>
            <a:spLocks noGrp="1"/>
          </p:cNvSpPr>
          <p:nvPr>
            <p:ph sz="quarter" idx="10"/>
          </p:nvPr>
        </p:nvSpPr>
        <p:spPr/>
        <p:txBody>
          <a:bodyPr/>
          <a:lstStyle/>
          <a:p>
            <a:pPr>
              <a:lnSpc>
                <a:spcPct val="150000"/>
              </a:lnSpc>
            </a:pPr>
            <a:r>
              <a:rPr lang="en-US" sz="2200" dirty="0">
                <a:hlinkClick r:id="rId2">
                  <a:extLst>
                    <a:ext uri="{A12FA001-AC4F-418D-AE19-62706E023703}">
                      <ahyp:hlinkClr xmlns:ahyp="http://schemas.microsoft.com/office/drawing/2018/hyperlinkcolor" val="tx"/>
                    </a:ext>
                  </a:extLst>
                </a:hlinkClick>
              </a:rPr>
              <a:t>WCAG 2.4.7</a:t>
            </a:r>
            <a:r>
              <a:rPr lang="en-US" sz="2200" dirty="0"/>
              <a:t>: Interactive elements should have clear focus.</a:t>
            </a:r>
          </a:p>
          <a:p>
            <a:pPr>
              <a:lnSpc>
                <a:spcPct val="150000"/>
              </a:lnSpc>
            </a:pPr>
            <a:r>
              <a:rPr lang="en-US" sz="2200" dirty="0">
                <a:hlinkClick r:id="rId3">
                  <a:extLst>
                    <a:ext uri="{A12FA001-AC4F-418D-AE19-62706E023703}">
                      <ahyp:hlinkClr xmlns:ahyp="http://schemas.microsoft.com/office/drawing/2018/hyperlinkcolor" val="tx"/>
                    </a:ext>
                  </a:extLst>
                </a:hlinkClick>
              </a:rPr>
              <a:t>WCAG 1.3.2</a:t>
            </a:r>
            <a:r>
              <a:rPr lang="en-US" sz="2200" dirty="0"/>
              <a:t>: Navigation (tab) order should be logical and intuitive.</a:t>
            </a:r>
          </a:p>
          <a:p>
            <a:pPr>
              <a:lnSpc>
                <a:spcPct val="150000"/>
              </a:lnSpc>
            </a:pPr>
            <a:r>
              <a:rPr lang="en-US" sz="2200" dirty="0">
                <a:hlinkClick r:id="rId4">
                  <a:extLst>
                    <a:ext uri="{A12FA001-AC4F-418D-AE19-62706E023703}">
                      <ahyp:hlinkClr xmlns:ahyp="http://schemas.microsoft.com/office/drawing/2018/hyperlinkcolor" val="tx"/>
                    </a:ext>
                  </a:extLst>
                </a:hlinkClick>
              </a:rPr>
              <a:t>WCAG 2.1.1</a:t>
            </a:r>
            <a:r>
              <a:rPr lang="en-US" sz="2200" dirty="0"/>
              <a:t>: Keyboard users should be able to use functionalities using keyboard only.</a:t>
            </a:r>
          </a:p>
          <a:p>
            <a:pPr>
              <a:lnSpc>
                <a:spcPct val="150000"/>
              </a:lnSpc>
            </a:pPr>
            <a:r>
              <a:rPr lang="en-US" sz="2200" dirty="0">
                <a:hlinkClick r:id="rId5">
                  <a:extLst>
                    <a:ext uri="{A12FA001-AC4F-418D-AE19-62706E023703}">
                      <ahyp:hlinkClr xmlns:ahyp="http://schemas.microsoft.com/office/drawing/2018/hyperlinkcolor" val="tx"/>
                    </a:ext>
                  </a:extLst>
                </a:hlinkClick>
              </a:rPr>
              <a:t>WCAG 2.1.2</a:t>
            </a:r>
            <a:r>
              <a:rPr lang="en-US" sz="2200" dirty="0"/>
              <a:t>: Content does not "trap" keyboard focus within subsections.</a:t>
            </a:r>
          </a:p>
        </p:txBody>
      </p:sp>
      <p:pic>
        <p:nvPicPr>
          <p:cNvPr id="5" name="Picture 4">
            <a:extLst>
              <a:ext uri="{FF2B5EF4-FFF2-40B4-BE49-F238E27FC236}">
                <a16:creationId xmlns:a16="http://schemas.microsoft.com/office/drawing/2014/main" id="{0168F3E7-8E7D-4EAF-A3BA-721D8D6ABC1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6862210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7B78E-1FA7-4362-BFD0-0B01A6B3699C}"/>
              </a:ext>
            </a:extLst>
          </p:cNvPr>
          <p:cNvSpPr>
            <a:spLocks noGrp="1"/>
          </p:cNvSpPr>
          <p:nvPr>
            <p:ph type="title"/>
          </p:nvPr>
        </p:nvSpPr>
        <p:spPr>
          <a:xfrm>
            <a:off x="914400" y="1491919"/>
            <a:ext cx="8683723" cy="3407856"/>
          </a:xfrm>
        </p:spPr>
        <p:txBody>
          <a:bodyPr/>
          <a:lstStyle/>
          <a:p>
            <a:pPr>
              <a:lnSpc>
                <a:spcPct val="200000"/>
              </a:lnSpc>
            </a:pPr>
            <a:r>
              <a:rPr lang="en-US" dirty="0"/>
              <a:t>Two Demonstrations: </a:t>
            </a:r>
            <a:br>
              <a:rPr lang="en-US" dirty="0"/>
            </a:br>
            <a:r>
              <a:rPr lang="en-US" sz="3400" dirty="0"/>
              <a:t>Focus and Tab Order </a:t>
            </a:r>
            <a:r>
              <a:rPr lang="en-US" sz="2600" dirty="0">
                <a:hlinkClick r:id="rId2"/>
              </a:rPr>
              <a:t>Demo Link</a:t>
            </a:r>
            <a:br>
              <a:rPr lang="en-US" sz="3400" dirty="0"/>
            </a:br>
            <a:r>
              <a:rPr lang="en-US" sz="3400" dirty="0"/>
              <a:t>Focus Trap in Dialog </a:t>
            </a:r>
            <a:r>
              <a:rPr lang="en-US" sz="2600" dirty="0">
                <a:hlinkClick r:id="rId3"/>
              </a:rPr>
              <a:t>Demo Link</a:t>
            </a:r>
            <a:endParaRPr lang="en-US" sz="3400" dirty="0"/>
          </a:p>
        </p:txBody>
      </p:sp>
      <p:pic>
        <p:nvPicPr>
          <p:cNvPr id="4" name="Picture 3">
            <a:extLst>
              <a:ext uri="{FF2B5EF4-FFF2-40B4-BE49-F238E27FC236}">
                <a16:creationId xmlns:a16="http://schemas.microsoft.com/office/drawing/2014/main" id="{D854B161-6423-4A93-8458-AF8152A6022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92415095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3F55AAC-7394-4894-AFB8-CDE37B4D7D18}"/>
              </a:ext>
            </a:extLst>
          </p:cNvPr>
          <p:cNvSpPr>
            <a:spLocks noGrp="1"/>
          </p:cNvSpPr>
          <p:nvPr>
            <p:ph type="title"/>
          </p:nvPr>
        </p:nvSpPr>
        <p:spPr/>
        <p:txBody>
          <a:bodyPr/>
          <a:lstStyle/>
          <a:p>
            <a:r>
              <a:rPr lang="en-US" dirty="0"/>
              <a:t>Keyboard Navigation with Tab Reveals Hidden Buttons</a:t>
            </a:r>
          </a:p>
        </p:txBody>
      </p:sp>
      <p:sp>
        <p:nvSpPr>
          <p:cNvPr id="2" name="Content Placeholder 1">
            <a:extLst>
              <a:ext uri="{FF2B5EF4-FFF2-40B4-BE49-F238E27FC236}">
                <a16:creationId xmlns:a16="http://schemas.microsoft.com/office/drawing/2014/main" id="{ADEE7775-F97B-4115-8DE7-A18352946681}"/>
              </a:ext>
            </a:extLst>
          </p:cNvPr>
          <p:cNvSpPr>
            <a:spLocks noGrp="1"/>
          </p:cNvSpPr>
          <p:nvPr>
            <p:ph sz="quarter" idx="10"/>
          </p:nvPr>
        </p:nvSpPr>
        <p:spPr>
          <a:xfrm>
            <a:off x="914400" y="1353312"/>
            <a:ext cx="10369296" cy="1901952"/>
          </a:xfrm>
        </p:spPr>
        <p:txBody>
          <a:bodyPr/>
          <a:lstStyle/>
          <a:p>
            <a:r>
              <a:rPr lang="en-US" sz="2200" dirty="0"/>
              <a:t>Press Tab key to activate reader.  </a:t>
            </a:r>
          </a:p>
          <a:p>
            <a:r>
              <a:rPr lang="en-US" sz="2200" dirty="0"/>
              <a:t>ArcGIS Story Maps first button is “Skip to Narrative”</a:t>
            </a:r>
          </a:p>
        </p:txBody>
      </p:sp>
      <p:pic>
        <p:nvPicPr>
          <p:cNvPr id="17" name="Picture 16" descr="Initial button lets readers skip over section navigation and header area page to get right to story.">
            <a:extLst>
              <a:ext uri="{FF2B5EF4-FFF2-40B4-BE49-F238E27FC236}">
                <a16:creationId xmlns:a16="http://schemas.microsoft.com/office/drawing/2014/main" id="{061D4BA5-7BCC-4AEE-8B48-BA2D20A2F90C}"/>
              </a:ext>
            </a:extLst>
          </p:cNvPr>
          <p:cNvPicPr>
            <a:picLocks noChangeAspect="1"/>
          </p:cNvPicPr>
          <p:nvPr/>
        </p:nvPicPr>
        <p:blipFill>
          <a:blip r:embed="rId3"/>
          <a:stretch>
            <a:fillRect/>
          </a:stretch>
        </p:blipFill>
        <p:spPr>
          <a:xfrm>
            <a:off x="2471081" y="2371344"/>
            <a:ext cx="7249838" cy="4359442"/>
          </a:xfrm>
          <a:prstGeom prst="rect">
            <a:avLst/>
          </a:prstGeom>
        </p:spPr>
      </p:pic>
      <p:pic>
        <p:nvPicPr>
          <p:cNvPr id="5" name="Picture 4">
            <a:extLst>
              <a:ext uri="{FF2B5EF4-FFF2-40B4-BE49-F238E27FC236}">
                <a16:creationId xmlns:a16="http://schemas.microsoft.com/office/drawing/2014/main" id="{9AA92915-7469-419B-A0F2-6AB0CD379CF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34154676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E80E-00AC-4221-8C82-E21F007A7A84}"/>
              </a:ext>
            </a:extLst>
          </p:cNvPr>
          <p:cNvSpPr>
            <a:spLocks noGrp="1"/>
          </p:cNvSpPr>
          <p:nvPr>
            <p:ph type="title"/>
          </p:nvPr>
        </p:nvSpPr>
        <p:spPr/>
        <p:txBody>
          <a:bodyPr/>
          <a:lstStyle/>
          <a:p>
            <a:r>
              <a:rPr lang="en-US" dirty="0"/>
              <a:t>ArcGIS Map Viewer Default Map Navigation</a:t>
            </a:r>
          </a:p>
        </p:txBody>
      </p:sp>
      <p:graphicFrame>
        <p:nvGraphicFramePr>
          <p:cNvPr id="4" name="Table 3">
            <a:extLst>
              <a:ext uri="{FF2B5EF4-FFF2-40B4-BE49-F238E27FC236}">
                <a16:creationId xmlns:a16="http://schemas.microsoft.com/office/drawing/2014/main" id="{DABFBD85-C733-46F1-A9F6-D4B27AC747EA}"/>
              </a:ext>
            </a:extLst>
          </p:cNvPr>
          <p:cNvGraphicFramePr>
            <a:graphicFrameLocks noGrp="1"/>
          </p:cNvGraphicFramePr>
          <p:nvPr>
            <p:extLst>
              <p:ext uri="{D42A27DB-BD31-4B8C-83A1-F6EECF244321}">
                <p14:modId xmlns:p14="http://schemas.microsoft.com/office/powerpoint/2010/main" val="1076007303"/>
              </p:ext>
            </p:extLst>
          </p:nvPr>
        </p:nvGraphicFramePr>
        <p:xfrm>
          <a:off x="1342444" y="2043387"/>
          <a:ext cx="9173156" cy="1991804"/>
        </p:xfrm>
        <a:graphic>
          <a:graphicData uri="http://schemas.openxmlformats.org/drawingml/2006/table">
            <a:tbl>
              <a:tblPr firstRow="1" bandRow="1">
                <a:tableStyleId>{7E9639D4-E3E2-4D34-9284-5A2195B3D0D7}</a:tableStyleId>
              </a:tblPr>
              <a:tblGrid>
                <a:gridCol w="2499589">
                  <a:extLst>
                    <a:ext uri="{9D8B030D-6E8A-4147-A177-3AD203B41FA5}">
                      <a16:colId xmlns:a16="http://schemas.microsoft.com/office/drawing/2014/main" val="962285632"/>
                    </a:ext>
                  </a:extLst>
                </a:gridCol>
                <a:gridCol w="6673567">
                  <a:extLst>
                    <a:ext uri="{9D8B030D-6E8A-4147-A177-3AD203B41FA5}">
                      <a16:colId xmlns:a16="http://schemas.microsoft.com/office/drawing/2014/main" val="3411116168"/>
                    </a:ext>
                  </a:extLst>
                </a:gridCol>
              </a:tblGrid>
              <a:tr h="497951">
                <a:tc>
                  <a:txBody>
                    <a:bodyPr/>
                    <a:lstStyle/>
                    <a:p>
                      <a:r>
                        <a:rPr lang="en-US" sz="2200" dirty="0"/>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2D Map Viewer Behavior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4846903"/>
                  </a:ext>
                </a:extLst>
              </a:tr>
              <a:tr h="497951">
                <a:tc>
                  <a:txBody>
                    <a:bodyPr/>
                    <a:lstStyle/>
                    <a:p>
                      <a:r>
                        <a:rPr lang="en-US" sz="2200" dirty="0"/>
                        <a:t>Arrow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Nudge the view to left, right, up or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052255"/>
                  </a:ext>
                </a:extLst>
              </a:tr>
              <a:tr h="497951">
                <a:tc>
                  <a:txBody>
                    <a:bodyPr/>
                    <a:lstStyle/>
                    <a:p>
                      <a:r>
                        <a:rPr lang="en-US" sz="2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Incrementally zoom in at the center of the map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247320"/>
                  </a:ext>
                </a:extLst>
              </a:tr>
              <a:tr h="497951">
                <a:tc>
                  <a:txBody>
                    <a:bodyPr/>
                    <a:lstStyle/>
                    <a:p>
                      <a:r>
                        <a:rPr lang="en-US" sz="2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Incrementally zoom out at the center of the map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834567"/>
                  </a:ext>
                </a:extLst>
              </a:tr>
            </a:tbl>
          </a:graphicData>
        </a:graphic>
      </p:graphicFrame>
      <p:sp>
        <p:nvSpPr>
          <p:cNvPr id="3" name="Rectangle 2">
            <a:extLst>
              <a:ext uri="{FF2B5EF4-FFF2-40B4-BE49-F238E27FC236}">
                <a16:creationId xmlns:a16="http://schemas.microsoft.com/office/drawing/2014/main" id="{B5B405C2-BC49-4872-8B61-CE7900F0A9E4}"/>
              </a:ext>
            </a:extLst>
          </p:cNvPr>
          <p:cNvSpPr/>
          <p:nvPr/>
        </p:nvSpPr>
        <p:spPr>
          <a:xfrm>
            <a:off x="1342444" y="5746671"/>
            <a:ext cx="10042951" cy="430887"/>
          </a:xfrm>
          <a:prstGeom prst="rect">
            <a:avLst/>
          </a:prstGeom>
        </p:spPr>
        <p:txBody>
          <a:bodyPr wrap="square">
            <a:spAutoFit/>
          </a:bodyPr>
          <a:lstStyle/>
          <a:p>
            <a:r>
              <a:rPr lang="en-US" sz="2200" dirty="0"/>
              <a:t>For more information, go to Map Viewer documentation </a:t>
            </a:r>
            <a:r>
              <a:rPr lang="en-US" sz="2200" dirty="0">
                <a:hlinkClick r:id="rId3">
                  <a:extLst>
                    <a:ext uri="{A12FA001-AC4F-418D-AE19-62706E023703}">
                      <ahyp:hlinkClr xmlns:ahyp="http://schemas.microsoft.com/office/drawing/2018/hyperlinkcolor" val="tx"/>
                    </a:ext>
                  </a:extLst>
                </a:hlinkClick>
              </a:rPr>
              <a:t>click here</a:t>
            </a:r>
            <a:endParaRPr lang="en-US" sz="2200" dirty="0"/>
          </a:p>
        </p:txBody>
      </p:sp>
      <p:pic>
        <p:nvPicPr>
          <p:cNvPr id="6" name="Picture 5">
            <a:extLst>
              <a:ext uri="{FF2B5EF4-FFF2-40B4-BE49-F238E27FC236}">
                <a16:creationId xmlns:a16="http://schemas.microsoft.com/office/drawing/2014/main" id="{E757B680-73CB-48D8-91F6-F520B04CA1E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35585402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91F5-776C-415F-9F06-93657CD9D102}"/>
              </a:ext>
            </a:extLst>
          </p:cNvPr>
          <p:cNvSpPr>
            <a:spLocks noGrp="1"/>
          </p:cNvSpPr>
          <p:nvPr>
            <p:ph type="title"/>
          </p:nvPr>
        </p:nvSpPr>
        <p:spPr/>
        <p:txBody>
          <a:bodyPr/>
          <a:lstStyle/>
          <a:p>
            <a:r>
              <a:rPr lang="en-US" dirty="0"/>
              <a:t>Map Web Application for non-sighted users</a:t>
            </a:r>
          </a:p>
        </p:txBody>
      </p:sp>
      <p:pic>
        <p:nvPicPr>
          <p:cNvPr id="4" name="Picture 3">
            <a:hlinkClick r:id="rId3"/>
            <a:extLst>
              <a:ext uri="{FF2B5EF4-FFF2-40B4-BE49-F238E27FC236}">
                <a16:creationId xmlns:a16="http://schemas.microsoft.com/office/drawing/2014/main" id="{5B175F8A-056A-4A00-AE0E-E952085C706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33036" y="1184314"/>
            <a:ext cx="7925928" cy="4858703"/>
          </a:xfrm>
          <a:prstGeom prst="rect">
            <a:avLst/>
          </a:prstGeom>
        </p:spPr>
      </p:pic>
      <p:sp>
        <p:nvSpPr>
          <p:cNvPr id="3" name="Rectangle 2">
            <a:extLst>
              <a:ext uri="{FF2B5EF4-FFF2-40B4-BE49-F238E27FC236}">
                <a16:creationId xmlns:a16="http://schemas.microsoft.com/office/drawing/2014/main" id="{46284D53-8EDA-4FAE-B066-67086D90EBF8}"/>
              </a:ext>
            </a:extLst>
          </p:cNvPr>
          <p:cNvSpPr/>
          <p:nvPr/>
        </p:nvSpPr>
        <p:spPr>
          <a:xfrm>
            <a:off x="934828" y="6264314"/>
            <a:ext cx="10826495" cy="430887"/>
          </a:xfrm>
          <a:prstGeom prst="rect">
            <a:avLst/>
          </a:prstGeom>
        </p:spPr>
        <p:txBody>
          <a:bodyPr wrap="square">
            <a:spAutoFit/>
          </a:bodyPr>
          <a:lstStyle/>
          <a:p>
            <a:pPr algn="ctr"/>
            <a:r>
              <a:rPr lang="en-US" sz="2200" dirty="0">
                <a:hlinkClick r:id="rId3">
                  <a:extLst>
                    <a:ext uri="{A12FA001-AC4F-418D-AE19-62706E023703}">
                      <ahyp:hlinkClr xmlns:ahyp="http://schemas.microsoft.com/office/drawing/2018/hyperlinkcolor" val="tx"/>
                    </a:ext>
                  </a:extLst>
                </a:hlinkClick>
              </a:rPr>
              <a:t>Video Link</a:t>
            </a:r>
            <a:endParaRPr lang="en-US" sz="2200" dirty="0"/>
          </a:p>
        </p:txBody>
      </p:sp>
      <p:pic>
        <p:nvPicPr>
          <p:cNvPr id="5" name="Picture 4">
            <a:extLst>
              <a:ext uri="{FF2B5EF4-FFF2-40B4-BE49-F238E27FC236}">
                <a16:creationId xmlns:a16="http://schemas.microsoft.com/office/drawing/2014/main" id="{94BF3A03-356A-44C6-A6E3-C04E54A2483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97924415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0FFF19-BFDC-4BCF-8808-0F1490D06C84}"/>
              </a:ext>
            </a:extLst>
          </p:cNvPr>
          <p:cNvSpPr>
            <a:spLocks noGrp="1"/>
          </p:cNvSpPr>
          <p:nvPr>
            <p:ph type="title"/>
          </p:nvPr>
        </p:nvSpPr>
        <p:spPr/>
        <p:txBody>
          <a:bodyPr/>
          <a:lstStyle/>
          <a:p>
            <a:r>
              <a:rPr lang="en-US" dirty="0"/>
              <a:t>4 Step Do It Yourself Accessibility Testing</a:t>
            </a:r>
          </a:p>
        </p:txBody>
      </p:sp>
      <p:sp>
        <p:nvSpPr>
          <p:cNvPr id="4" name="Content Placeholder 3">
            <a:extLst>
              <a:ext uri="{FF2B5EF4-FFF2-40B4-BE49-F238E27FC236}">
                <a16:creationId xmlns:a16="http://schemas.microsoft.com/office/drawing/2014/main" id="{0D0F4ADE-AD19-4A2D-BF9B-241477EEAB6E}"/>
              </a:ext>
            </a:extLst>
          </p:cNvPr>
          <p:cNvSpPr>
            <a:spLocks noGrp="1"/>
          </p:cNvSpPr>
          <p:nvPr>
            <p:ph sz="quarter" idx="10"/>
          </p:nvPr>
        </p:nvSpPr>
        <p:spPr>
          <a:xfrm>
            <a:off x="914400" y="1714500"/>
            <a:ext cx="10369296" cy="3429000"/>
          </a:xfrm>
        </p:spPr>
        <p:txBody>
          <a:bodyPr/>
          <a:lstStyle/>
          <a:p>
            <a:pPr marL="457200" indent="-457200">
              <a:lnSpc>
                <a:spcPct val="200000"/>
              </a:lnSpc>
              <a:buClr>
                <a:schemeClr val="tx1"/>
              </a:buClr>
              <a:buSzPct val="100000"/>
              <a:buFont typeface="+mj-lt"/>
              <a:buAutoNum type="arabicPeriod"/>
            </a:pPr>
            <a:r>
              <a:rPr lang="en-US" sz="2200" dirty="0"/>
              <a:t>Automated test</a:t>
            </a:r>
          </a:p>
          <a:p>
            <a:pPr marL="457200" indent="-457200">
              <a:lnSpc>
                <a:spcPct val="200000"/>
              </a:lnSpc>
              <a:buClr>
                <a:schemeClr val="tx1"/>
              </a:buClr>
              <a:buSzPct val="100000"/>
              <a:buFont typeface="+mj-lt"/>
              <a:buAutoNum type="arabicPeriod"/>
            </a:pPr>
            <a:r>
              <a:rPr lang="en-US" sz="2200" dirty="0"/>
              <a:t>Keyboard test</a:t>
            </a:r>
          </a:p>
          <a:p>
            <a:pPr marL="457200" indent="-457200">
              <a:lnSpc>
                <a:spcPct val="200000"/>
              </a:lnSpc>
              <a:buClr>
                <a:schemeClr val="tx1"/>
              </a:buClr>
              <a:buSzPct val="100000"/>
              <a:buFont typeface="+mj-lt"/>
              <a:buAutoNum type="arabicPeriod"/>
            </a:pPr>
            <a:r>
              <a:rPr lang="en-US" sz="2200" dirty="0"/>
              <a:t>Screen Reader test</a:t>
            </a:r>
          </a:p>
          <a:p>
            <a:pPr marL="457200" indent="-457200">
              <a:lnSpc>
                <a:spcPct val="200000"/>
              </a:lnSpc>
              <a:buClr>
                <a:schemeClr val="tx1"/>
              </a:buClr>
              <a:buSzPct val="100000"/>
              <a:buFont typeface="+mj-lt"/>
              <a:buAutoNum type="arabicPeriod"/>
            </a:pPr>
            <a:r>
              <a:rPr lang="en-US" sz="2200" dirty="0"/>
              <a:t>Manual Color test</a:t>
            </a:r>
          </a:p>
          <a:p>
            <a:pPr marL="457200" indent="-457200">
              <a:lnSpc>
                <a:spcPct val="200000"/>
              </a:lnSpc>
              <a:buClr>
                <a:schemeClr val="tx1"/>
              </a:buClr>
              <a:buSzPct val="100000"/>
              <a:buFont typeface="+mj-lt"/>
              <a:buAutoNum type="arabicPeriod"/>
            </a:pPr>
            <a:endParaRPr lang="en-US" sz="2200" dirty="0"/>
          </a:p>
        </p:txBody>
      </p:sp>
      <p:pic>
        <p:nvPicPr>
          <p:cNvPr id="5" name="Picture 4">
            <a:extLst>
              <a:ext uri="{FF2B5EF4-FFF2-40B4-BE49-F238E27FC236}">
                <a16:creationId xmlns:a16="http://schemas.microsoft.com/office/drawing/2014/main" id="{9B2E674F-235C-433A-A594-0C8A4B45753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04650898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D7FF-F670-498A-A245-081692F052F9}"/>
              </a:ext>
            </a:extLst>
          </p:cNvPr>
          <p:cNvSpPr>
            <a:spLocks noGrp="1"/>
          </p:cNvSpPr>
          <p:nvPr>
            <p:ph type="title"/>
          </p:nvPr>
        </p:nvSpPr>
        <p:spPr/>
        <p:txBody>
          <a:bodyPr/>
          <a:lstStyle/>
          <a:p>
            <a:r>
              <a:rPr lang="en-US" dirty="0"/>
              <a:t>Disability Statistics</a:t>
            </a:r>
          </a:p>
        </p:txBody>
      </p:sp>
      <p:sp>
        <p:nvSpPr>
          <p:cNvPr id="3" name="Content Placeholder 2">
            <a:extLst>
              <a:ext uri="{FF2B5EF4-FFF2-40B4-BE49-F238E27FC236}">
                <a16:creationId xmlns:a16="http://schemas.microsoft.com/office/drawing/2014/main" id="{08EF0653-81EA-4B12-AC4F-4FDE00949FDC}"/>
              </a:ext>
            </a:extLst>
          </p:cNvPr>
          <p:cNvSpPr>
            <a:spLocks noGrp="1"/>
          </p:cNvSpPr>
          <p:nvPr>
            <p:ph sz="quarter" idx="10"/>
          </p:nvPr>
        </p:nvSpPr>
        <p:spPr>
          <a:xfrm>
            <a:off x="685800" y="1420540"/>
            <a:ext cx="6183630" cy="4512667"/>
          </a:xfrm>
        </p:spPr>
        <p:txBody>
          <a:bodyPr/>
          <a:lstStyle/>
          <a:p>
            <a:pPr marL="0" indent="0">
              <a:lnSpc>
                <a:spcPct val="150000"/>
              </a:lnSpc>
              <a:spcAft>
                <a:spcPts val="2400"/>
              </a:spcAft>
              <a:buNone/>
            </a:pPr>
            <a:r>
              <a:rPr lang="en-US" sz="2200" i="1" dirty="0"/>
              <a:t>According to World Health Organization</a:t>
            </a:r>
            <a:endParaRPr lang="en-US" sz="2200" dirty="0"/>
          </a:p>
          <a:p>
            <a:pPr marL="0" indent="0">
              <a:lnSpc>
                <a:spcPct val="150000"/>
              </a:lnSpc>
              <a:buNone/>
            </a:pPr>
            <a:r>
              <a:rPr lang="en-US" sz="2200" dirty="0"/>
              <a:t>10% of all adult Americans have some degree of vision loss.  That’s 23.7 million American adults age 18+.</a:t>
            </a:r>
            <a:endParaRPr lang="en-US" sz="2200" b="0" dirty="0"/>
          </a:p>
          <a:p>
            <a:pPr marL="2477" indent="0">
              <a:lnSpc>
                <a:spcPct val="150000"/>
              </a:lnSpc>
              <a:buNone/>
            </a:pPr>
            <a:r>
              <a:rPr lang="en-US" sz="2200" dirty="0"/>
              <a:t>20% of Americans are deaf or hard of hearing.  That’s 48 million Americans.</a:t>
            </a:r>
          </a:p>
          <a:p>
            <a:pPr marL="2477" indent="0">
              <a:lnSpc>
                <a:spcPct val="150000"/>
              </a:lnSpc>
              <a:buNone/>
            </a:pPr>
            <a:endParaRPr lang="en-US" sz="2200" dirty="0"/>
          </a:p>
        </p:txBody>
      </p:sp>
      <p:pic>
        <p:nvPicPr>
          <p:cNvPr id="5" name="Picture 4" descr="Two women speaking in sign language on the street">
            <a:extLst>
              <a:ext uri="{FF2B5EF4-FFF2-40B4-BE49-F238E27FC236}">
                <a16:creationId xmlns:a16="http://schemas.microsoft.com/office/drawing/2014/main" id="{91A91E59-8F7E-5A47-BC8E-2DF93B350AF4}"/>
              </a:ext>
            </a:extLst>
          </p:cNvPr>
          <p:cNvPicPr>
            <a:picLocks noChangeAspect="1"/>
          </p:cNvPicPr>
          <p:nvPr/>
        </p:nvPicPr>
        <p:blipFill>
          <a:blip r:embed="rId3"/>
          <a:stretch>
            <a:fillRect/>
          </a:stretch>
        </p:blipFill>
        <p:spPr>
          <a:xfrm>
            <a:off x="7087194" y="1566844"/>
            <a:ext cx="4827637" cy="3620728"/>
          </a:xfrm>
          <a:prstGeom prst="rect">
            <a:avLst/>
          </a:prstGeom>
        </p:spPr>
      </p:pic>
      <p:sp>
        <p:nvSpPr>
          <p:cNvPr id="6" name="TextBox 5">
            <a:extLst>
              <a:ext uri="{FF2B5EF4-FFF2-40B4-BE49-F238E27FC236}">
                <a16:creationId xmlns:a16="http://schemas.microsoft.com/office/drawing/2014/main" id="{F719C2B3-7B09-4AB1-A4D0-1487771C4CB2}"/>
              </a:ext>
            </a:extLst>
          </p:cNvPr>
          <p:cNvSpPr txBox="1"/>
          <p:nvPr/>
        </p:nvSpPr>
        <p:spPr>
          <a:xfrm>
            <a:off x="8720686" y="5242630"/>
            <a:ext cx="2791610" cy="240254"/>
          </a:xfrm>
          <a:prstGeom prst="rect">
            <a:avLst/>
          </a:prstGeom>
          <a:noFill/>
          <a:effectLst/>
        </p:spPr>
        <p:txBody>
          <a:bodyPr wrap="none" lIns="0" tIns="0" rIns="0" bIns="0" rtlCol="0">
            <a:noAutofit/>
          </a:bodyPr>
          <a:lstStyle/>
          <a:p>
            <a:pPr algn="r" eaLnBrk="0" hangingPunct="0">
              <a:lnSpc>
                <a:spcPts val="1800"/>
              </a:lnSpc>
            </a:pPr>
            <a:r>
              <a:rPr lang="en-US" sz="1400" dirty="0">
                <a:ea typeface="+mn-ea"/>
                <a:cs typeface="+mn-cs"/>
              </a:rPr>
              <a:t>Photo Credit</a:t>
            </a:r>
            <a:r>
              <a:rPr lang="en-US" sz="1400" dirty="0">
                <a:latin typeface="Avenir Book" panose="02000503020000020003" pitchFamily="2" charset="0"/>
              </a:rPr>
              <a:t>: </a:t>
            </a:r>
            <a:r>
              <a:rPr lang="en-US" sz="1400" u="sng" dirty="0">
                <a:latin typeface="Avenir Book" panose="02000503020000020003" pitchFamily="2" charset="0"/>
                <a:hlinkClick r:id="rId4" tooltip="Go to Luis Miguel Justino's photostream">
                  <a:extLst>
                    <a:ext uri="{A12FA001-AC4F-418D-AE19-62706E023703}">
                      <ahyp:hlinkClr xmlns:ahyp="http://schemas.microsoft.com/office/drawing/2018/hyperlinkcolor" val="tx"/>
                    </a:ext>
                  </a:extLst>
                </a:hlinkClick>
              </a:rPr>
              <a:t>Luis Miguel Justino</a:t>
            </a:r>
            <a:br>
              <a:rPr lang="en-US" sz="1400" dirty="0">
                <a:latin typeface="Avenir Book" panose="02000503020000020003" pitchFamily="2" charset="0"/>
              </a:rPr>
            </a:br>
            <a:endParaRPr lang="en-US" sz="1400" dirty="0">
              <a:latin typeface="Avenir Book" panose="02000503020000020003" pitchFamily="2" charset="0"/>
            </a:endParaRPr>
          </a:p>
        </p:txBody>
      </p:sp>
      <p:pic>
        <p:nvPicPr>
          <p:cNvPr id="4" name="Picture 3">
            <a:extLst>
              <a:ext uri="{FF2B5EF4-FFF2-40B4-BE49-F238E27FC236}">
                <a16:creationId xmlns:a16="http://schemas.microsoft.com/office/drawing/2014/main" id="{E4C32502-724C-4A92-BECD-173122557852}"/>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903012541"/>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88A5E8-FD4E-441D-A580-F88DC2553D21}"/>
              </a:ext>
            </a:extLst>
          </p:cNvPr>
          <p:cNvSpPr>
            <a:spLocks noGrp="1"/>
          </p:cNvSpPr>
          <p:nvPr>
            <p:ph type="title"/>
          </p:nvPr>
        </p:nvSpPr>
        <p:spPr/>
        <p:txBody>
          <a:bodyPr/>
          <a:lstStyle/>
          <a:p>
            <a:r>
              <a:rPr lang="en-US" dirty="0"/>
              <a:t>Additional Resources</a:t>
            </a:r>
          </a:p>
        </p:txBody>
      </p:sp>
      <p:pic>
        <p:nvPicPr>
          <p:cNvPr id="4" name="Picture 3">
            <a:extLst>
              <a:ext uri="{FF2B5EF4-FFF2-40B4-BE49-F238E27FC236}">
                <a16:creationId xmlns:a16="http://schemas.microsoft.com/office/drawing/2014/main" id="{777ABE41-6A87-4ADB-9ECB-611CBDB11BD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72993243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60FB-0281-49AF-BEF8-77885D97C3B6}"/>
              </a:ext>
            </a:extLst>
          </p:cNvPr>
          <p:cNvSpPr>
            <a:spLocks noGrp="1"/>
          </p:cNvSpPr>
          <p:nvPr>
            <p:ph type="title"/>
          </p:nvPr>
        </p:nvSpPr>
        <p:spPr>
          <a:xfrm>
            <a:off x="682752" y="682625"/>
            <a:ext cx="10826496" cy="369332"/>
          </a:xfrm>
        </p:spPr>
        <p:txBody>
          <a:bodyPr/>
          <a:lstStyle/>
          <a:p>
            <a:r>
              <a:rPr lang="en-US" dirty="0"/>
              <a:t>Esri Accessibility Resources	</a:t>
            </a:r>
          </a:p>
        </p:txBody>
      </p:sp>
      <p:sp>
        <p:nvSpPr>
          <p:cNvPr id="3" name="Content Placeholder 2">
            <a:extLst>
              <a:ext uri="{FF2B5EF4-FFF2-40B4-BE49-F238E27FC236}">
                <a16:creationId xmlns:a16="http://schemas.microsoft.com/office/drawing/2014/main" id="{DF484F52-6C88-4E5C-954A-EE4E9298ECB3}"/>
              </a:ext>
            </a:extLst>
          </p:cNvPr>
          <p:cNvSpPr>
            <a:spLocks noGrp="1"/>
          </p:cNvSpPr>
          <p:nvPr>
            <p:ph sz="quarter" idx="10"/>
          </p:nvPr>
        </p:nvSpPr>
        <p:spPr>
          <a:xfrm>
            <a:off x="911352" y="1568503"/>
            <a:ext cx="10369296" cy="3429000"/>
          </a:xfrm>
        </p:spPr>
        <p:txBody>
          <a:bodyPr/>
          <a:lstStyle/>
          <a:p>
            <a:r>
              <a:rPr lang="en-US" sz="2200" dirty="0"/>
              <a:t>Esri Community GeoNet Accessibility Group </a:t>
            </a:r>
          </a:p>
          <a:p>
            <a:pPr lvl="1"/>
            <a:r>
              <a:rPr lang="en-US" sz="2200" dirty="0"/>
              <a:t>Public Collaboration on Esri Accessibility</a:t>
            </a:r>
          </a:p>
          <a:p>
            <a:pPr lvl="1"/>
            <a:r>
              <a:rPr lang="en-US" sz="2200" b="0" dirty="0">
                <a:hlinkClick r:id="rId2">
                  <a:extLst>
                    <a:ext uri="{A12FA001-AC4F-418D-AE19-62706E023703}">
                      <ahyp:hlinkClr xmlns:ahyp="http://schemas.microsoft.com/office/drawing/2018/hyperlinkcolor" val="tx"/>
                    </a:ext>
                  </a:extLst>
                </a:hlinkClick>
              </a:rPr>
              <a:t>https://community.esri.com/groups/accessibility</a:t>
            </a:r>
            <a:r>
              <a:rPr lang="en-US" sz="2200" b="0" dirty="0"/>
              <a:t> </a:t>
            </a:r>
          </a:p>
          <a:p>
            <a:pPr marL="345377" indent="-342900">
              <a:spcBef>
                <a:spcPts val="3000"/>
              </a:spcBef>
            </a:pPr>
            <a:r>
              <a:rPr lang="en-US" sz="2200" dirty="0"/>
              <a:t>Story Map Accessibility Blogs</a:t>
            </a:r>
          </a:p>
          <a:p>
            <a:pPr marL="626364" lvl="1" indent="-342900"/>
            <a:r>
              <a:rPr lang="en-US" sz="2200" b="0" dirty="0">
                <a:hlinkClick r:id="rId3">
                  <a:extLst>
                    <a:ext uri="{A12FA001-AC4F-418D-AE19-62706E023703}">
                      <ahyp:hlinkClr xmlns:ahyp="http://schemas.microsoft.com/office/drawing/2018/hyperlinkcolor" val="tx"/>
                    </a:ext>
                  </a:extLst>
                </a:hlinkClick>
              </a:rPr>
              <a:t>Improve accessibility of your Story Map by adding alternative text</a:t>
            </a:r>
            <a:endParaRPr lang="en-US" sz="2200" b="0" dirty="0"/>
          </a:p>
          <a:p>
            <a:pPr marL="626364" lvl="1" indent="-342900"/>
            <a:r>
              <a:rPr lang="en-US" sz="2200" b="0" dirty="0">
                <a:hlinkClick r:id="rId4">
                  <a:extLst>
                    <a:ext uri="{A12FA001-AC4F-418D-AE19-62706E023703}">
                      <ahyp:hlinkClr xmlns:ahyp="http://schemas.microsoft.com/office/drawing/2018/hyperlinkcolor" val="tx"/>
                    </a:ext>
                  </a:extLst>
                </a:hlinkClick>
              </a:rPr>
              <a:t>Accessibility features in Story Map Journal and Story Map Series</a:t>
            </a:r>
            <a:endParaRPr lang="en-US" sz="2200" b="0" dirty="0"/>
          </a:p>
          <a:p>
            <a:pPr marL="626364" lvl="1" indent="-342900"/>
            <a:endParaRPr lang="en-US" sz="2200" dirty="0"/>
          </a:p>
          <a:p>
            <a:pPr marL="345377" indent="-342900"/>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p:txBody>
      </p:sp>
      <p:pic>
        <p:nvPicPr>
          <p:cNvPr id="5" name="Picture 4">
            <a:extLst>
              <a:ext uri="{FF2B5EF4-FFF2-40B4-BE49-F238E27FC236}">
                <a16:creationId xmlns:a16="http://schemas.microsoft.com/office/drawing/2014/main" id="{857F1FF4-8FB9-4AE7-948A-920D9539740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73219697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60FB-0281-49AF-BEF8-77885D97C3B6}"/>
              </a:ext>
            </a:extLst>
          </p:cNvPr>
          <p:cNvSpPr>
            <a:spLocks noGrp="1"/>
          </p:cNvSpPr>
          <p:nvPr>
            <p:ph type="title"/>
          </p:nvPr>
        </p:nvSpPr>
        <p:spPr>
          <a:xfrm>
            <a:off x="682752" y="572078"/>
            <a:ext cx="10826496" cy="738664"/>
          </a:xfrm>
        </p:spPr>
        <p:txBody>
          <a:bodyPr/>
          <a:lstStyle/>
          <a:p>
            <a:r>
              <a:rPr lang="en-US" dirty="0"/>
              <a:t>Esri Accessibility Resources (continued)</a:t>
            </a:r>
            <a:br>
              <a:rPr lang="en-US" dirty="0"/>
            </a:br>
            <a:r>
              <a:rPr lang="en-US" sz="2200" b="0" dirty="0"/>
              <a:t>Recent Esri Staff Accessibility Presentation Recordings</a:t>
            </a:r>
            <a:r>
              <a:rPr lang="en-US" dirty="0"/>
              <a:t>	</a:t>
            </a:r>
          </a:p>
        </p:txBody>
      </p:sp>
      <p:sp>
        <p:nvSpPr>
          <p:cNvPr id="3" name="Content Placeholder 2">
            <a:extLst>
              <a:ext uri="{FF2B5EF4-FFF2-40B4-BE49-F238E27FC236}">
                <a16:creationId xmlns:a16="http://schemas.microsoft.com/office/drawing/2014/main" id="{DF484F52-6C88-4E5C-954A-EE4E9298ECB3}"/>
              </a:ext>
            </a:extLst>
          </p:cNvPr>
          <p:cNvSpPr>
            <a:spLocks noGrp="1"/>
          </p:cNvSpPr>
          <p:nvPr>
            <p:ph sz="quarter" idx="10"/>
          </p:nvPr>
        </p:nvSpPr>
        <p:spPr>
          <a:xfrm>
            <a:off x="790329" y="1750037"/>
            <a:ext cx="10826496" cy="4979638"/>
          </a:xfrm>
        </p:spPr>
        <p:txBody>
          <a:bodyPr/>
          <a:lstStyle/>
          <a:p>
            <a:pPr marL="0" indent="0">
              <a:lnSpc>
                <a:spcPct val="150000"/>
              </a:lnSpc>
              <a:buNone/>
            </a:pPr>
            <a:r>
              <a:rPr lang="en-US" sz="2200" dirty="0"/>
              <a:t>Esri DevSummit 2019</a:t>
            </a:r>
          </a:p>
          <a:p>
            <a:pPr>
              <a:lnSpc>
                <a:spcPct val="150000"/>
              </a:lnSpc>
            </a:pPr>
            <a:r>
              <a:rPr lang="en-US" sz="2200" dirty="0">
                <a:hlinkClick r:id="rId2">
                  <a:extLst>
                    <a:ext uri="{A12FA001-AC4F-418D-AE19-62706E023703}">
                      <ahyp:hlinkClr xmlns:ahyp="http://schemas.microsoft.com/office/drawing/2018/hyperlinkcolor" val="tx"/>
                    </a:ext>
                  </a:extLst>
                </a:hlinkClick>
              </a:rPr>
              <a:t>DIY Accessibility - YouTube </a:t>
            </a:r>
            <a:endParaRPr lang="en-US" sz="2200" dirty="0"/>
          </a:p>
          <a:p>
            <a:pPr>
              <a:lnSpc>
                <a:spcPct val="150000"/>
              </a:lnSpc>
            </a:pPr>
            <a:r>
              <a:rPr lang="en-US" sz="2200" dirty="0">
                <a:hlinkClick r:id="rId3">
                  <a:extLst>
                    <a:ext uri="{A12FA001-AC4F-418D-AE19-62706E023703}">
                      <ahyp:hlinkClr xmlns:ahyp="http://schemas.microsoft.com/office/drawing/2018/hyperlinkcolor" val="tx"/>
                    </a:ext>
                  </a:extLst>
                </a:hlinkClick>
              </a:rPr>
              <a:t>Accessible Web Mapping Apps: ARIA, WCAG and 508 Compliance - YouTube </a:t>
            </a:r>
            <a:endParaRPr lang="en-US" sz="2200" dirty="0"/>
          </a:p>
          <a:p>
            <a:pPr>
              <a:lnSpc>
                <a:spcPct val="150000"/>
              </a:lnSpc>
            </a:pPr>
            <a:r>
              <a:rPr lang="en-US" sz="2200" dirty="0">
                <a:hlinkClick r:id="rId4">
                  <a:extLst>
                    <a:ext uri="{A12FA001-AC4F-418D-AE19-62706E023703}">
                      <ahyp:hlinkClr xmlns:ahyp="http://schemas.microsoft.com/office/drawing/2018/hyperlinkcolor" val="tx"/>
                    </a:ext>
                  </a:extLst>
                </a:hlinkClick>
              </a:rPr>
              <a:t>Improving Accessibility with ArcGIS Online Web Apps - YouTube </a:t>
            </a:r>
            <a:endParaRPr lang="en-US" sz="2200" dirty="0"/>
          </a:p>
          <a:p>
            <a:pPr>
              <a:lnSpc>
                <a:spcPct val="150000"/>
              </a:lnSpc>
            </a:pPr>
            <a:endParaRPr lang="en-US" sz="2200" dirty="0"/>
          </a:p>
          <a:p>
            <a:pPr marL="0" indent="0">
              <a:lnSpc>
                <a:spcPct val="150000"/>
              </a:lnSpc>
              <a:buNone/>
            </a:pPr>
            <a:r>
              <a:rPr lang="en-US" sz="2200" dirty="0"/>
              <a:t>Esri </a:t>
            </a:r>
            <a:r>
              <a:rPr lang="en-US" sz="2200" dirty="0" err="1"/>
              <a:t>GeoDev</a:t>
            </a:r>
            <a:r>
              <a:rPr lang="en-US" sz="2200" dirty="0"/>
              <a:t> Webinar January 2019</a:t>
            </a:r>
          </a:p>
          <a:p>
            <a:pPr>
              <a:lnSpc>
                <a:spcPct val="150000"/>
              </a:lnSpc>
            </a:pPr>
            <a:r>
              <a:rPr lang="en-US" sz="2200" dirty="0">
                <a:hlinkClick r:id="rId5">
                  <a:extLst>
                    <a:ext uri="{A12FA001-AC4F-418D-AE19-62706E023703}">
                      <ahyp:hlinkClr xmlns:ahyp="http://schemas.microsoft.com/office/drawing/2018/hyperlinkcolor" val="tx"/>
                    </a:ext>
                  </a:extLst>
                </a:hlinkClick>
              </a:rPr>
              <a:t>Web Accessibility Best Practices – YouTube</a:t>
            </a: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p:txBody>
      </p:sp>
      <p:pic>
        <p:nvPicPr>
          <p:cNvPr id="4" name="Picture 3">
            <a:extLst>
              <a:ext uri="{FF2B5EF4-FFF2-40B4-BE49-F238E27FC236}">
                <a16:creationId xmlns:a16="http://schemas.microsoft.com/office/drawing/2014/main" id="{4DF591A6-DCAF-45E8-8E72-8852DC9A5504}"/>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273982503"/>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60FB-0281-49AF-BEF8-77885D97C3B6}"/>
              </a:ext>
            </a:extLst>
          </p:cNvPr>
          <p:cNvSpPr>
            <a:spLocks noGrp="1"/>
          </p:cNvSpPr>
          <p:nvPr>
            <p:ph type="title"/>
          </p:nvPr>
        </p:nvSpPr>
        <p:spPr>
          <a:xfrm>
            <a:off x="682752" y="330919"/>
            <a:ext cx="10826496" cy="369332"/>
          </a:xfrm>
        </p:spPr>
        <p:txBody>
          <a:bodyPr/>
          <a:lstStyle/>
          <a:p>
            <a:r>
              <a:rPr lang="en-US" dirty="0"/>
              <a:t>Accessibility Resources</a:t>
            </a:r>
          </a:p>
        </p:txBody>
      </p:sp>
      <p:sp>
        <p:nvSpPr>
          <p:cNvPr id="3" name="Content Placeholder 2">
            <a:extLst>
              <a:ext uri="{FF2B5EF4-FFF2-40B4-BE49-F238E27FC236}">
                <a16:creationId xmlns:a16="http://schemas.microsoft.com/office/drawing/2014/main" id="{DF484F52-6C88-4E5C-954A-EE4E9298ECB3}"/>
              </a:ext>
            </a:extLst>
          </p:cNvPr>
          <p:cNvSpPr>
            <a:spLocks noGrp="1"/>
          </p:cNvSpPr>
          <p:nvPr>
            <p:ph sz="quarter" idx="10"/>
          </p:nvPr>
        </p:nvSpPr>
        <p:spPr>
          <a:xfrm>
            <a:off x="685800" y="937657"/>
            <a:ext cx="10369296" cy="5290458"/>
          </a:xfrm>
        </p:spPr>
        <p:txBody>
          <a:bodyPr/>
          <a:lstStyle/>
          <a:p>
            <a:pPr>
              <a:lnSpc>
                <a:spcPct val="150000"/>
              </a:lnSpc>
              <a:spcAft>
                <a:spcPts val="1200"/>
              </a:spcAft>
            </a:pPr>
            <a:r>
              <a:rPr lang="en-US" sz="2200" dirty="0"/>
              <a:t>The A11Y Project </a:t>
            </a:r>
            <a:r>
              <a:rPr lang="en-US" sz="2200" b="0" dirty="0"/>
              <a:t>(</a:t>
            </a:r>
            <a:r>
              <a:rPr lang="en-US" sz="2200" b="0" dirty="0">
                <a:hlinkClick r:id="rId2">
                  <a:extLst>
                    <a:ext uri="{A12FA001-AC4F-418D-AE19-62706E023703}">
                      <ahyp:hlinkClr xmlns:ahyp="http://schemas.microsoft.com/office/drawing/2018/hyperlinkcolor" val="tx"/>
                    </a:ext>
                  </a:extLst>
                </a:hlinkClick>
              </a:rPr>
              <a:t>https://a11yproject.com/</a:t>
            </a:r>
            <a:r>
              <a:rPr lang="en-US" sz="2200" b="0" dirty="0"/>
              <a:t>)  (a community-driven effort to make web accessibility easier).</a:t>
            </a:r>
          </a:p>
          <a:p>
            <a:pPr>
              <a:lnSpc>
                <a:spcPct val="150000"/>
              </a:lnSpc>
              <a:spcAft>
                <a:spcPts val="1200"/>
              </a:spcAft>
            </a:pPr>
            <a:r>
              <a:rPr lang="en-US" sz="2200" dirty="0"/>
              <a:t>Mozilla Developer Network (MDN): Accessibility </a:t>
            </a:r>
            <a:r>
              <a:rPr lang="en-US" sz="2200" b="0" dirty="0">
                <a:hlinkClick r:id="rId3">
                  <a:extLst>
                    <a:ext uri="{A12FA001-AC4F-418D-AE19-62706E023703}">
                      <ahyp:hlinkClr xmlns:ahyp="http://schemas.microsoft.com/office/drawing/2018/hyperlinkcolor" val="tx"/>
                    </a:ext>
                  </a:extLst>
                </a:hlinkClick>
              </a:rPr>
              <a:t>https://developer.mozilla.org/en-US/docs/Web/Accessibility</a:t>
            </a:r>
            <a:r>
              <a:rPr lang="en-US" sz="2200" b="0" dirty="0"/>
              <a:t> </a:t>
            </a:r>
          </a:p>
          <a:p>
            <a:pPr>
              <a:lnSpc>
                <a:spcPct val="150000"/>
              </a:lnSpc>
              <a:spcAft>
                <a:spcPts val="1200"/>
              </a:spcAft>
            </a:pPr>
            <a:r>
              <a:rPr lang="en-US" sz="2200" dirty="0"/>
              <a:t>Inclusive Design by Microsoft (</a:t>
            </a:r>
            <a:r>
              <a:rPr lang="en-US" sz="2200" b="0" dirty="0">
                <a:hlinkClick r:id="rId4" tooltip="Microsoft Inclusive Design website"/>
              </a:rPr>
              <a:t>https://www.microsoft.com/design/) </a:t>
            </a:r>
            <a:endParaRPr lang="en-US" sz="2200" b="0" dirty="0"/>
          </a:p>
          <a:p>
            <a:pPr>
              <a:lnSpc>
                <a:spcPct val="150000"/>
              </a:lnSpc>
              <a:spcAft>
                <a:spcPts val="1200"/>
              </a:spcAft>
            </a:pPr>
            <a:r>
              <a:rPr lang="en-US" sz="2200" dirty="0"/>
              <a:t>Google Developers Web Fundamentals: Accessibility </a:t>
            </a:r>
            <a:r>
              <a:rPr lang="en-US" sz="2200" b="0" dirty="0"/>
              <a:t>(</a:t>
            </a:r>
            <a:r>
              <a:rPr lang="en-US" sz="2200" b="0" dirty="0">
                <a:hlinkClick r:id="rId5">
                  <a:extLst>
                    <a:ext uri="{A12FA001-AC4F-418D-AE19-62706E023703}">
                      <ahyp:hlinkClr xmlns:ahyp="http://schemas.microsoft.com/office/drawing/2018/hyperlinkcolor" val="tx"/>
                    </a:ext>
                  </a:extLst>
                </a:hlinkClick>
              </a:rPr>
              <a:t>https://developers.google.com/web/fundamentals/accessibility/</a:t>
            </a:r>
            <a:r>
              <a:rPr lang="en-US" sz="2200" b="0" dirty="0"/>
              <a:t>)</a:t>
            </a:r>
          </a:p>
          <a:p>
            <a:pPr>
              <a:lnSpc>
                <a:spcPct val="150000"/>
              </a:lnSpc>
              <a:spcAft>
                <a:spcPts val="1200"/>
              </a:spcAft>
            </a:pPr>
            <a:r>
              <a:rPr lang="en-US" sz="2200" dirty="0"/>
              <a:t>EPA Web Policies - Story Map Guidance </a:t>
            </a:r>
            <a:r>
              <a:rPr lang="en-US" sz="2200" b="0" dirty="0">
                <a:hlinkClick r:id="rId6">
                  <a:extLst>
                    <a:ext uri="{A12FA001-AC4F-418D-AE19-62706E023703}">
                      <ahyp:hlinkClr xmlns:ahyp="http://schemas.microsoft.com/office/drawing/2018/hyperlinkcolor" val="tx"/>
                    </a:ext>
                  </a:extLst>
                </a:hlinkClick>
              </a:rPr>
              <a:t>https://www.epa.gov/web-policies-and-procedures/story-maps-guidance</a:t>
            </a:r>
            <a:endParaRPr lang="en-US" sz="2200" b="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p:txBody>
      </p:sp>
      <p:pic>
        <p:nvPicPr>
          <p:cNvPr id="4" name="Picture 3">
            <a:extLst>
              <a:ext uri="{FF2B5EF4-FFF2-40B4-BE49-F238E27FC236}">
                <a16:creationId xmlns:a16="http://schemas.microsoft.com/office/drawing/2014/main" id="{AF900FB7-C8AA-4819-942E-7E8F9A3FD082}"/>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60250964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C3DD-E4ED-4780-B82F-9D10A1827279}"/>
              </a:ext>
            </a:extLst>
          </p:cNvPr>
          <p:cNvSpPr>
            <a:spLocks noGrp="1"/>
          </p:cNvSpPr>
          <p:nvPr>
            <p:ph type="title"/>
          </p:nvPr>
        </p:nvSpPr>
        <p:spPr/>
        <p:txBody>
          <a:bodyPr/>
          <a:lstStyle/>
          <a:p>
            <a:r>
              <a:rPr lang="en-US" dirty="0"/>
              <a:t>Alternative Text Resources</a:t>
            </a:r>
          </a:p>
        </p:txBody>
      </p:sp>
      <p:sp>
        <p:nvSpPr>
          <p:cNvPr id="3" name="Content Placeholder 2">
            <a:extLst>
              <a:ext uri="{FF2B5EF4-FFF2-40B4-BE49-F238E27FC236}">
                <a16:creationId xmlns:a16="http://schemas.microsoft.com/office/drawing/2014/main" id="{3618E5F1-418F-4E96-A27C-3EE0ACA65A22}"/>
              </a:ext>
            </a:extLst>
          </p:cNvPr>
          <p:cNvSpPr>
            <a:spLocks noGrp="1"/>
          </p:cNvSpPr>
          <p:nvPr>
            <p:ph sz="quarter" idx="10"/>
          </p:nvPr>
        </p:nvSpPr>
        <p:spPr>
          <a:xfrm>
            <a:off x="685800" y="1479176"/>
            <a:ext cx="10369296" cy="3429000"/>
          </a:xfrm>
        </p:spPr>
        <p:txBody>
          <a:bodyPr/>
          <a:lstStyle/>
          <a:p>
            <a:pPr marL="0" indent="0">
              <a:buNone/>
            </a:pPr>
            <a:r>
              <a:rPr lang="en-US" sz="2200" dirty="0" err="1"/>
              <a:t>WebAIM</a:t>
            </a:r>
            <a:r>
              <a:rPr lang="en-US" sz="2200" dirty="0"/>
              <a:t> (web accessibility in mind)  </a:t>
            </a:r>
            <a:r>
              <a:rPr lang="en-US" sz="2200" b="0" dirty="0">
                <a:hlinkClick r:id="rId2">
                  <a:extLst>
                    <a:ext uri="{A12FA001-AC4F-418D-AE19-62706E023703}">
                      <ahyp:hlinkClr xmlns:ahyp="http://schemas.microsoft.com/office/drawing/2018/hyperlinkcolor" val="tx"/>
                    </a:ext>
                  </a:extLst>
                </a:hlinkClick>
              </a:rPr>
              <a:t>https://webaim.org/techniques/alttext/</a:t>
            </a:r>
            <a:endParaRPr lang="en-US" sz="2200" b="0" dirty="0"/>
          </a:p>
          <a:p>
            <a:pPr marL="0" indent="0">
              <a:buNone/>
            </a:pPr>
            <a:endParaRPr lang="en-US" sz="2200" dirty="0"/>
          </a:p>
          <a:p>
            <a:pPr marL="0" indent="0">
              <a:buNone/>
            </a:pPr>
            <a:r>
              <a:rPr lang="en-US" sz="2200" dirty="0"/>
              <a:t>4 Syllables</a:t>
            </a:r>
          </a:p>
          <a:p>
            <a:r>
              <a:rPr lang="en-US" sz="2200" b="0" dirty="0">
                <a:hlinkClick r:id="rId3">
                  <a:extLst>
                    <a:ext uri="{A12FA001-AC4F-418D-AE19-62706E023703}">
                      <ahyp:hlinkClr xmlns:ahyp="http://schemas.microsoft.com/office/drawing/2018/hyperlinkcolor" val="tx"/>
                    </a:ext>
                  </a:extLst>
                </a:hlinkClick>
              </a:rPr>
              <a:t>https://4syllables.com.au/articles/text-alternatives-images-examples/</a:t>
            </a:r>
            <a:endParaRPr lang="en-US" sz="2200" b="0" dirty="0"/>
          </a:p>
          <a:p>
            <a:r>
              <a:rPr lang="en-US" sz="2200" b="0" dirty="0">
                <a:hlinkClick r:id="rId4">
                  <a:extLst>
                    <a:ext uri="{A12FA001-AC4F-418D-AE19-62706E023703}">
                      <ahyp:hlinkClr xmlns:ahyp="http://schemas.microsoft.com/office/drawing/2018/hyperlinkcolor" val="tx"/>
                    </a:ext>
                  </a:extLst>
                </a:hlinkClick>
              </a:rPr>
              <a:t>https://4syllables.com.au/articles/text-alternatives-images-captions/</a:t>
            </a:r>
            <a:endParaRPr lang="en-US" sz="2200" b="0" dirty="0"/>
          </a:p>
          <a:p>
            <a:endParaRPr lang="en-US" sz="2200" dirty="0"/>
          </a:p>
          <a:p>
            <a:endParaRPr lang="en-US" sz="2200" dirty="0"/>
          </a:p>
          <a:p>
            <a:endParaRPr lang="en-US" sz="2200" dirty="0"/>
          </a:p>
          <a:p>
            <a:endParaRPr lang="en-US" sz="2200" dirty="0"/>
          </a:p>
        </p:txBody>
      </p:sp>
      <p:pic>
        <p:nvPicPr>
          <p:cNvPr id="4" name="Picture 3">
            <a:extLst>
              <a:ext uri="{FF2B5EF4-FFF2-40B4-BE49-F238E27FC236}">
                <a16:creationId xmlns:a16="http://schemas.microsoft.com/office/drawing/2014/main" id="{C5515128-22AE-4906-83BB-B19D56DDE38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1833415291"/>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4890C5-6C08-45A0-BBF0-910C4D23718B}"/>
              </a:ext>
            </a:extLst>
          </p:cNvPr>
          <p:cNvSpPr>
            <a:spLocks noGrp="1"/>
          </p:cNvSpPr>
          <p:nvPr>
            <p:ph type="title"/>
          </p:nvPr>
        </p:nvSpPr>
        <p:spPr/>
        <p:txBody>
          <a:bodyPr/>
          <a:lstStyle/>
          <a:p>
            <a:r>
              <a:rPr lang="en-US" dirty="0"/>
              <a:t>Color Selection Tools</a:t>
            </a:r>
          </a:p>
        </p:txBody>
      </p:sp>
      <p:sp>
        <p:nvSpPr>
          <p:cNvPr id="5" name="Content Placeholder 4">
            <a:extLst>
              <a:ext uri="{FF2B5EF4-FFF2-40B4-BE49-F238E27FC236}">
                <a16:creationId xmlns:a16="http://schemas.microsoft.com/office/drawing/2014/main" id="{35A37CFB-D011-4F6E-AF85-6C993C8DD2C0}"/>
              </a:ext>
            </a:extLst>
          </p:cNvPr>
          <p:cNvSpPr>
            <a:spLocks noGrp="1"/>
          </p:cNvSpPr>
          <p:nvPr>
            <p:ph sz="quarter" idx="10"/>
          </p:nvPr>
        </p:nvSpPr>
        <p:spPr>
          <a:xfrm>
            <a:off x="621437" y="1463889"/>
            <a:ext cx="10369296" cy="3429000"/>
          </a:xfrm>
        </p:spPr>
        <p:txBody>
          <a:bodyPr/>
          <a:lstStyle/>
          <a:p>
            <a:pPr>
              <a:lnSpc>
                <a:spcPct val="150000"/>
              </a:lnSpc>
            </a:pPr>
            <a:r>
              <a:rPr lang="en-US" sz="2200" dirty="0"/>
              <a:t>Contrast Ratio </a:t>
            </a:r>
            <a:r>
              <a:rPr lang="en-US" sz="2200" b="0" dirty="0"/>
              <a:t>(</a:t>
            </a:r>
            <a:r>
              <a:rPr lang="en-US" sz="2200" b="0" dirty="0">
                <a:hlinkClick r:id="rId3">
                  <a:extLst>
                    <a:ext uri="{A12FA001-AC4F-418D-AE19-62706E023703}">
                      <ahyp:hlinkClr xmlns:ahyp="http://schemas.microsoft.com/office/drawing/2018/hyperlinkcolor" val="tx"/>
                    </a:ext>
                  </a:extLst>
                </a:hlinkClick>
              </a:rPr>
              <a:t>https://contrast-ratio.com/</a:t>
            </a:r>
            <a:r>
              <a:rPr lang="en-US" sz="2200" b="0" dirty="0"/>
              <a:t>)</a:t>
            </a:r>
          </a:p>
          <a:p>
            <a:pPr>
              <a:lnSpc>
                <a:spcPct val="150000"/>
              </a:lnSpc>
            </a:pPr>
            <a:r>
              <a:rPr lang="en-US" sz="2200" dirty="0"/>
              <a:t>WebAIM.org </a:t>
            </a:r>
            <a:r>
              <a:rPr lang="en-US" sz="2200" b="0" dirty="0"/>
              <a:t>(</a:t>
            </a:r>
            <a:r>
              <a:rPr lang="en-US" sz="2200" b="0" dirty="0">
                <a:hlinkClick r:id="rId4">
                  <a:extLst>
                    <a:ext uri="{A12FA001-AC4F-418D-AE19-62706E023703}">
                      <ahyp:hlinkClr xmlns:ahyp="http://schemas.microsoft.com/office/drawing/2018/hyperlinkcolor" val="tx"/>
                    </a:ext>
                  </a:extLst>
                </a:hlinkClick>
              </a:rPr>
              <a:t>https://webaim.org/resources/contrastchecker/</a:t>
            </a:r>
            <a:r>
              <a:rPr lang="en-US" sz="2200" b="0" dirty="0"/>
              <a:t>)</a:t>
            </a:r>
          </a:p>
          <a:p>
            <a:pPr>
              <a:lnSpc>
                <a:spcPct val="150000"/>
              </a:lnSpc>
            </a:pPr>
            <a:r>
              <a:rPr lang="en-US" sz="2200" dirty="0">
                <a:hlinkClick r:id="rId5">
                  <a:extLst>
                    <a:ext uri="{A12FA001-AC4F-418D-AE19-62706E023703}">
                      <ahyp:hlinkClr xmlns:ahyp="http://schemas.microsoft.com/office/drawing/2018/hyperlinkcolor" val="tx"/>
                    </a:ext>
                  </a:extLst>
                </a:hlinkClick>
              </a:rPr>
              <a:t>WCAG Luminosity Color Ratio Analyzer</a:t>
            </a:r>
            <a:r>
              <a:rPr lang="en-US" sz="2200" dirty="0"/>
              <a:t> built by Esri Canada</a:t>
            </a:r>
          </a:p>
          <a:p>
            <a:pPr>
              <a:lnSpc>
                <a:spcPct val="150000"/>
              </a:lnSpc>
            </a:pPr>
            <a:r>
              <a:rPr lang="en-US" sz="2200" b="0" dirty="0"/>
              <a:t> </a:t>
            </a:r>
            <a:r>
              <a:rPr lang="en-US" sz="2200" dirty="0"/>
              <a:t>Color Brewer </a:t>
            </a:r>
            <a:r>
              <a:rPr lang="en-US" sz="2200" b="0" dirty="0"/>
              <a:t>(</a:t>
            </a:r>
            <a:r>
              <a:rPr lang="en-US" sz="2200" b="0" dirty="0">
                <a:hlinkClick r:id="rId6">
                  <a:extLst>
                    <a:ext uri="{A12FA001-AC4F-418D-AE19-62706E023703}">
                      <ahyp:hlinkClr xmlns:ahyp="http://schemas.microsoft.com/office/drawing/2018/hyperlinkcolor" val="tx"/>
                    </a:ext>
                  </a:extLst>
                </a:hlinkClick>
              </a:rPr>
              <a:t>http://colorbrewer2.org/</a:t>
            </a:r>
            <a:r>
              <a:rPr lang="en-US" sz="2200" b="0" dirty="0"/>
              <a:t>) </a:t>
            </a:r>
          </a:p>
          <a:p>
            <a:pPr>
              <a:lnSpc>
                <a:spcPct val="150000"/>
              </a:lnSpc>
            </a:pPr>
            <a:r>
              <a:rPr lang="en-US" sz="2200" dirty="0"/>
              <a:t>Color Oracle</a:t>
            </a:r>
            <a:r>
              <a:rPr lang="en-US" sz="2200" b="0" dirty="0"/>
              <a:t> (</a:t>
            </a:r>
            <a:r>
              <a:rPr lang="en-US" sz="2200" b="0" dirty="0">
                <a:hlinkClick r:id="rId7">
                  <a:extLst>
                    <a:ext uri="{A12FA001-AC4F-418D-AE19-62706E023703}">
                      <ahyp:hlinkClr xmlns:ahyp="http://schemas.microsoft.com/office/drawing/2018/hyperlinkcolor" val="tx"/>
                    </a:ext>
                  </a:extLst>
                </a:hlinkClick>
              </a:rPr>
              <a:t>https://colororacle.org/</a:t>
            </a:r>
            <a:r>
              <a:rPr lang="en-US" sz="2200" b="0" dirty="0"/>
              <a:t>) </a:t>
            </a:r>
          </a:p>
          <a:p>
            <a:pPr>
              <a:lnSpc>
                <a:spcPct val="150000"/>
              </a:lnSpc>
            </a:pPr>
            <a:endParaRPr lang="en-US" sz="2200" b="0" dirty="0"/>
          </a:p>
        </p:txBody>
      </p:sp>
      <p:pic>
        <p:nvPicPr>
          <p:cNvPr id="6" name="Picture 5">
            <a:extLst>
              <a:ext uri="{FF2B5EF4-FFF2-40B4-BE49-F238E27FC236}">
                <a16:creationId xmlns:a16="http://schemas.microsoft.com/office/drawing/2014/main" id="{EA5603D9-93F1-414A-9225-8CCABA28007E}"/>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920339709"/>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Esri, The Science of Where">
            <a:extLst>
              <a:ext uri="{FF2B5EF4-FFF2-40B4-BE49-F238E27FC236}">
                <a16:creationId xmlns:a16="http://schemas.microsoft.com/office/drawing/2014/main" id="{26CEEDFF-D0AE-468E-A13A-ADCD082916F0}"/>
              </a:ext>
            </a:extLst>
          </p:cNvPr>
          <p:cNvGrpSpPr/>
          <p:nvPr/>
        </p:nvGrpSpPr>
        <p:grpSpPr>
          <a:xfrm>
            <a:off x="-402546" y="1"/>
            <a:ext cx="12766191" cy="7406101"/>
            <a:chOff x="-402546" y="1"/>
            <a:chExt cx="12766191" cy="7406101"/>
          </a:xfrm>
        </p:grpSpPr>
        <p:sp>
          <p:nvSpPr>
            <p:cNvPr id="3" name="Parallelogram 10">
              <a:extLst>
                <a:ext uri="{FF2B5EF4-FFF2-40B4-BE49-F238E27FC236}">
                  <a16:creationId xmlns:a16="http://schemas.microsoft.com/office/drawing/2014/main" id="{F701A80A-598D-40AD-8F91-49C90B0CD039}"/>
                </a:ext>
              </a:extLst>
            </p:cNvPr>
            <p:cNvSpPr/>
            <p:nvPr/>
          </p:nvSpPr>
          <p:spPr bwMode="auto">
            <a:xfrm rot="16811740" flipH="1">
              <a:off x="2821442" y="-2136101"/>
              <a:ext cx="6318215" cy="12766191"/>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 name="connsiteX0" fmla="*/ 0 w 5497956"/>
                <a:gd name="connsiteY0" fmla="*/ 0 h 6865697"/>
                <a:gd name="connsiteX1" fmla="*/ 5497956 w 5497956"/>
                <a:gd name="connsiteY1" fmla="*/ 0 h 6865697"/>
                <a:gd name="connsiteX2" fmla="*/ 3826999 w 5497956"/>
                <a:gd name="connsiteY2" fmla="*/ 4279505 h 6865697"/>
                <a:gd name="connsiteX3" fmla="*/ 2747818 w 5497956"/>
                <a:gd name="connsiteY3" fmla="*/ 6865697 h 6865697"/>
                <a:gd name="connsiteX4" fmla="*/ 0 w 5497956"/>
                <a:gd name="connsiteY4" fmla="*/ 0 h 6865697"/>
                <a:gd name="connsiteX0" fmla="*/ 0 w 5497956"/>
                <a:gd name="connsiteY0" fmla="*/ 0 h 5277653"/>
                <a:gd name="connsiteX1" fmla="*/ 5497956 w 5497956"/>
                <a:gd name="connsiteY1" fmla="*/ 0 h 5277653"/>
                <a:gd name="connsiteX2" fmla="*/ 3826999 w 5497956"/>
                <a:gd name="connsiteY2" fmla="*/ 4279505 h 5277653"/>
                <a:gd name="connsiteX3" fmla="*/ 2377650 w 5497956"/>
                <a:gd name="connsiteY3" fmla="*/ 5277653 h 5277653"/>
                <a:gd name="connsiteX4" fmla="*/ 0 w 5497956"/>
                <a:gd name="connsiteY4" fmla="*/ 0 h 5277653"/>
                <a:gd name="connsiteX0" fmla="*/ 0 w 3863432"/>
                <a:gd name="connsiteY0" fmla="*/ 2222226 h 5277653"/>
                <a:gd name="connsiteX1" fmla="*/ 3863432 w 3863432"/>
                <a:gd name="connsiteY1" fmla="*/ 0 h 5277653"/>
                <a:gd name="connsiteX2" fmla="*/ 2192475 w 3863432"/>
                <a:gd name="connsiteY2" fmla="*/ 4279505 h 5277653"/>
                <a:gd name="connsiteX3" fmla="*/ 743126 w 3863432"/>
                <a:gd name="connsiteY3" fmla="*/ 5277653 h 5277653"/>
                <a:gd name="connsiteX4" fmla="*/ 0 w 3863432"/>
                <a:gd name="connsiteY4" fmla="*/ 2222226 h 5277653"/>
                <a:gd name="connsiteX0" fmla="*/ 0 w 4172478"/>
                <a:gd name="connsiteY0" fmla="*/ 1085159 h 4140586"/>
                <a:gd name="connsiteX1" fmla="*/ 4172478 w 4172478"/>
                <a:gd name="connsiteY1" fmla="*/ 0 h 4140586"/>
                <a:gd name="connsiteX2" fmla="*/ 2192475 w 4172478"/>
                <a:gd name="connsiteY2" fmla="*/ 3142438 h 4140586"/>
                <a:gd name="connsiteX3" fmla="*/ 743126 w 4172478"/>
                <a:gd name="connsiteY3" fmla="*/ 4140586 h 4140586"/>
                <a:gd name="connsiteX4" fmla="*/ 0 w 4172478"/>
                <a:gd name="connsiteY4" fmla="*/ 1085159 h 4140586"/>
                <a:gd name="connsiteX0" fmla="*/ 0 w 3868783"/>
                <a:gd name="connsiteY0" fmla="*/ 887305 h 4140586"/>
                <a:gd name="connsiteX1" fmla="*/ 3868783 w 3868783"/>
                <a:gd name="connsiteY1" fmla="*/ 0 h 4140586"/>
                <a:gd name="connsiteX2" fmla="*/ 1888780 w 3868783"/>
                <a:gd name="connsiteY2" fmla="*/ 3142438 h 4140586"/>
                <a:gd name="connsiteX3" fmla="*/ 439431 w 3868783"/>
                <a:gd name="connsiteY3" fmla="*/ 4140586 h 4140586"/>
                <a:gd name="connsiteX4" fmla="*/ 0 w 3868783"/>
                <a:gd name="connsiteY4" fmla="*/ 887305 h 4140586"/>
                <a:gd name="connsiteX0" fmla="*/ 269818 w 4138601"/>
                <a:gd name="connsiteY0" fmla="*/ 887305 h 3536775"/>
                <a:gd name="connsiteX1" fmla="*/ 4138601 w 4138601"/>
                <a:gd name="connsiteY1" fmla="*/ 0 h 3536775"/>
                <a:gd name="connsiteX2" fmla="*/ 2158598 w 4138601"/>
                <a:gd name="connsiteY2" fmla="*/ 3142438 h 3536775"/>
                <a:gd name="connsiteX3" fmla="*/ 0 w 4138601"/>
                <a:gd name="connsiteY3" fmla="*/ 3536775 h 3536775"/>
                <a:gd name="connsiteX4" fmla="*/ 269818 w 4138601"/>
                <a:gd name="connsiteY4" fmla="*/ 887305 h 3536775"/>
                <a:gd name="connsiteX0" fmla="*/ 269818 w 4138601"/>
                <a:gd name="connsiteY0" fmla="*/ 887305 h 3635085"/>
                <a:gd name="connsiteX1" fmla="*/ 4138601 w 4138601"/>
                <a:gd name="connsiteY1" fmla="*/ 0 h 3635085"/>
                <a:gd name="connsiteX2" fmla="*/ 2376678 w 4138601"/>
                <a:gd name="connsiteY2" fmla="*/ 3635085 h 3635085"/>
                <a:gd name="connsiteX3" fmla="*/ 0 w 4138601"/>
                <a:gd name="connsiteY3" fmla="*/ 3536775 h 3635085"/>
                <a:gd name="connsiteX4" fmla="*/ 269818 w 4138601"/>
                <a:gd name="connsiteY4" fmla="*/ 887305 h 3635085"/>
                <a:gd name="connsiteX0" fmla="*/ 453784 w 4138601"/>
                <a:gd name="connsiteY0" fmla="*/ 250562 h 3635085"/>
                <a:gd name="connsiteX1" fmla="*/ 4138601 w 4138601"/>
                <a:gd name="connsiteY1" fmla="*/ 0 h 3635085"/>
                <a:gd name="connsiteX2" fmla="*/ 2376678 w 4138601"/>
                <a:gd name="connsiteY2" fmla="*/ 3635085 h 3635085"/>
                <a:gd name="connsiteX3" fmla="*/ 0 w 4138601"/>
                <a:gd name="connsiteY3" fmla="*/ 3536775 h 3635085"/>
                <a:gd name="connsiteX4" fmla="*/ 453784 w 4138601"/>
                <a:gd name="connsiteY4" fmla="*/ 250562 h 3635085"/>
                <a:gd name="connsiteX0" fmla="*/ 1391303 w 4138601"/>
                <a:gd name="connsiteY0" fmla="*/ 75768 h 3635085"/>
                <a:gd name="connsiteX1" fmla="*/ 4138601 w 4138601"/>
                <a:gd name="connsiteY1" fmla="*/ 0 h 3635085"/>
                <a:gd name="connsiteX2" fmla="*/ 2376678 w 4138601"/>
                <a:gd name="connsiteY2" fmla="*/ 3635085 h 3635085"/>
                <a:gd name="connsiteX3" fmla="*/ 0 w 4138601"/>
                <a:gd name="connsiteY3" fmla="*/ 3536775 h 3635085"/>
                <a:gd name="connsiteX4" fmla="*/ 1391303 w 4138601"/>
                <a:gd name="connsiteY4" fmla="*/ 75768 h 3635085"/>
                <a:gd name="connsiteX0" fmla="*/ 1391303 w 4138601"/>
                <a:gd name="connsiteY0" fmla="*/ 75768 h 3536775"/>
                <a:gd name="connsiteX1" fmla="*/ 4138601 w 4138601"/>
                <a:gd name="connsiteY1" fmla="*/ 0 h 3536775"/>
                <a:gd name="connsiteX2" fmla="*/ 1273242 w 4138601"/>
                <a:gd name="connsiteY2" fmla="*/ 3407480 h 3536775"/>
                <a:gd name="connsiteX3" fmla="*/ 0 w 4138601"/>
                <a:gd name="connsiteY3" fmla="*/ 3536775 h 3536775"/>
                <a:gd name="connsiteX4" fmla="*/ 1391303 w 4138601"/>
                <a:gd name="connsiteY4" fmla="*/ 75768 h 3536775"/>
                <a:gd name="connsiteX0" fmla="*/ 1391303 w 3058684"/>
                <a:gd name="connsiteY0" fmla="*/ 103474 h 3564481"/>
                <a:gd name="connsiteX1" fmla="*/ 3058684 w 3058684"/>
                <a:gd name="connsiteY1" fmla="*/ 0 h 3564481"/>
                <a:gd name="connsiteX2" fmla="*/ 1273242 w 3058684"/>
                <a:gd name="connsiteY2" fmla="*/ 3435186 h 3564481"/>
                <a:gd name="connsiteX3" fmla="*/ 0 w 3058684"/>
                <a:gd name="connsiteY3" fmla="*/ 3564481 h 3564481"/>
                <a:gd name="connsiteX4" fmla="*/ 1391303 w 3058684"/>
                <a:gd name="connsiteY4" fmla="*/ 103474 h 3564481"/>
                <a:gd name="connsiteX0" fmla="*/ 1521436 w 3188817"/>
                <a:gd name="connsiteY0" fmla="*/ 103474 h 3464355"/>
                <a:gd name="connsiteX1" fmla="*/ 3188817 w 3188817"/>
                <a:gd name="connsiteY1" fmla="*/ 0 h 3464355"/>
                <a:gd name="connsiteX2" fmla="*/ 1403375 w 3188817"/>
                <a:gd name="connsiteY2" fmla="*/ 3435186 h 3464355"/>
                <a:gd name="connsiteX3" fmla="*/ 0 w 3188817"/>
                <a:gd name="connsiteY3" fmla="*/ 3464355 h 3464355"/>
                <a:gd name="connsiteX4" fmla="*/ 1521436 w 3188817"/>
                <a:gd name="connsiteY4" fmla="*/ 103474 h 3464355"/>
                <a:gd name="connsiteX0" fmla="*/ 1521436 w 3188817"/>
                <a:gd name="connsiteY0" fmla="*/ 103474 h 3632772"/>
                <a:gd name="connsiteX1" fmla="*/ 3188817 w 3188817"/>
                <a:gd name="connsiteY1" fmla="*/ 0 h 3632772"/>
                <a:gd name="connsiteX2" fmla="*/ 1626674 w 3188817"/>
                <a:gd name="connsiteY2" fmla="*/ 3632772 h 3632772"/>
                <a:gd name="connsiteX3" fmla="*/ 0 w 3188817"/>
                <a:gd name="connsiteY3" fmla="*/ 3464355 h 3632772"/>
                <a:gd name="connsiteX4" fmla="*/ 1521436 w 3188817"/>
                <a:gd name="connsiteY4" fmla="*/ 103474 h 3632772"/>
                <a:gd name="connsiteX0" fmla="*/ 1521436 w 3605461"/>
                <a:gd name="connsiteY0" fmla="*/ 69855 h 3599153"/>
                <a:gd name="connsiteX1" fmla="*/ 3605461 w 3605461"/>
                <a:gd name="connsiteY1" fmla="*/ 0 h 3599153"/>
                <a:gd name="connsiteX2" fmla="*/ 1626674 w 3605461"/>
                <a:gd name="connsiteY2" fmla="*/ 3599153 h 3599153"/>
                <a:gd name="connsiteX3" fmla="*/ 0 w 3605461"/>
                <a:gd name="connsiteY3" fmla="*/ 3430736 h 3599153"/>
                <a:gd name="connsiteX4" fmla="*/ 1521436 w 3605461"/>
                <a:gd name="connsiteY4" fmla="*/ 69855 h 3599153"/>
                <a:gd name="connsiteX0" fmla="*/ 1488157 w 3605461"/>
                <a:gd name="connsiteY0" fmla="*/ 0 h 3645127"/>
                <a:gd name="connsiteX1" fmla="*/ 3605461 w 3605461"/>
                <a:gd name="connsiteY1" fmla="*/ 45974 h 3645127"/>
                <a:gd name="connsiteX2" fmla="*/ 1626674 w 3605461"/>
                <a:gd name="connsiteY2" fmla="*/ 3645127 h 3645127"/>
                <a:gd name="connsiteX3" fmla="*/ 0 w 3605461"/>
                <a:gd name="connsiteY3" fmla="*/ 3476710 h 3645127"/>
                <a:gd name="connsiteX4" fmla="*/ 1488157 w 3605461"/>
                <a:gd name="connsiteY4" fmla="*/ 0 h 3645127"/>
                <a:gd name="connsiteX0" fmla="*/ 1488157 w 3494077"/>
                <a:gd name="connsiteY0" fmla="*/ 138768 h 3783895"/>
                <a:gd name="connsiteX1" fmla="*/ 3494077 w 3494077"/>
                <a:gd name="connsiteY1" fmla="*/ 0 h 3783895"/>
                <a:gd name="connsiteX2" fmla="*/ 1626674 w 3494077"/>
                <a:gd name="connsiteY2" fmla="*/ 3783895 h 3783895"/>
                <a:gd name="connsiteX3" fmla="*/ 0 w 3494077"/>
                <a:gd name="connsiteY3" fmla="*/ 3615478 h 3783895"/>
                <a:gd name="connsiteX4" fmla="*/ 1488157 w 3494077"/>
                <a:gd name="connsiteY4" fmla="*/ 138768 h 3783895"/>
                <a:gd name="connsiteX0" fmla="*/ 1124549 w 3130469"/>
                <a:gd name="connsiteY0" fmla="*/ 138768 h 3783895"/>
                <a:gd name="connsiteX1" fmla="*/ 3130469 w 3130469"/>
                <a:gd name="connsiteY1" fmla="*/ 0 h 3783895"/>
                <a:gd name="connsiteX2" fmla="*/ 1263066 w 3130469"/>
                <a:gd name="connsiteY2" fmla="*/ 3783895 h 3783895"/>
                <a:gd name="connsiteX3" fmla="*/ 0 w 3130469"/>
                <a:gd name="connsiteY3" fmla="*/ 3710249 h 3783895"/>
                <a:gd name="connsiteX4" fmla="*/ 1124549 w 3130469"/>
                <a:gd name="connsiteY4" fmla="*/ 138768 h 3783895"/>
                <a:gd name="connsiteX0" fmla="*/ 1124549 w 2637804"/>
                <a:gd name="connsiteY0" fmla="*/ 122113 h 3767240"/>
                <a:gd name="connsiteX1" fmla="*/ 2637804 w 2637804"/>
                <a:gd name="connsiteY1" fmla="*/ 0 h 3767240"/>
                <a:gd name="connsiteX2" fmla="*/ 1263066 w 2637804"/>
                <a:gd name="connsiteY2" fmla="*/ 3767240 h 3767240"/>
                <a:gd name="connsiteX3" fmla="*/ 0 w 2637804"/>
                <a:gd name="connsiteY3" fmla="*/ 3693594 h 3767240"/>
                <a:gd name="connsiteX4" fmla="*/ 1124549 w 2637804"/>
                <a:gd name="connsiteY4" fmla="*/ 122113 h 3767240"/>
                <a:gd name="connsiteX0" fmla="*/ 1305037 w 2637804"/>
                <a:gd name="connsiteY0" fmla="*/ 0 h 3855679"/>
                <a:gd name="connsiteX1" fmla="*/ 2637804 w 2637804"/>
                <a:gd name="connsiteY1" fmla="*/ 88439 h 3855679"/>
                <a:gd name="connsiteX2" fmla="*/ 1263066 w 2637804"/>
                <a:gd name="connsiteY2" fmla="*/ 3855679 h 3855679"/>
                <a:gd name="connsiteX3" fmla="*/ 0 w 2637804"/>
                <a:gd name="connsiteY3" fmla="*/ 3782033 h 3855679"/>
                <a:gd name="connsiteX4" fmla="*/ 1305037 w 2637804"/>
                <a:gd name="connsiteY4" fmla="*/ 0 h 3855679"/>
                <a:gd name="connsiteX0" fmla="*/ 1264430 w 2637804"/>
                <a:gd name="connsiteY0" fmla="*/ 0 h 3899282"/>
                <a:gd name="connsiteX1" fmla="*/ 2637804 w 2637804"/>
                <a:gd name="connsiteY1" fmla="*/ 132042 h 3899282"/>
                <a:gd name="connsiteX2" fmla="*/ 1263066 w 2637804"/>
                <a:gd name="connsiteY2" fmla="*/ 3899282 h 3899282"/>
                <a:gd name="connsiteX3" fmla="*/ 0 w 2637804"/>
                <a:gd name="connsiteY3" fmla="*/ 3825636 h 3899282"/>
                <a:gd name="connsiteX4" fmla="*/ 1264430 w 2637804"/>
                <a:gd name="connsiteY4" fmla="*/ 0 h 3899282"/>
                <a:gd name="connsiteX0" fmla="*/ 1264430 w 2637804"/>
                <a:gd name="connsiteY0" fmla="*/ 0 h 4163698"/>
                <a:gd name="connsiteX1" fmla="*/ 2637804 w 2637804"/>
                <a:gd name="connsiteY1" fmla="*/ 132042 h 4163698"/>
                <a:gd name="connsiteX2" fmla="*/ 1331152 w 2637804"/>
                <a:gd name="connsiteY2" fmla="*/ 4163698 h 4163698"/>
                <a:gd name="connsiteX3" fmla="*/ 0 w 2637804"/>
                <a:gd name="connsiteY3" fmla="*/ 3825636 h 4163698"/>
                <a:gd name="connsiteX4" fmla="*/ 1264430 w 2637804"/>
                <a:gd name="connsiteY4" fmla="*/ 0 h 4163698"/>
                <a:gd name="connsiteX0" fmla="*/ 1182770 w 2556144"/>
                <a:gd name="connsiteY0" fmla="*/ 0 h 4163698"/>
                <a:gd name="connsiteX1" fmla="*/ 2556144 w 2556144"/>
                <a:gd name="connsiteY1" fmla="*/ 132042 h 4163698"/>
                <a:gd name="connsiteX2" fmla="*/ 1249492 w 2556144"/>
                <a:gd name="connsiteY2" fmla="*/ 4163698 h 4163698"/>
                <a:gd name="connsiteX3" fmla="*/ 0 w 2556144"/>
                <a:gd name="connsiteY3" fmla="*/ 3580706 h 4163698"/>
                <a:gd name="connsiteX4" fmla="*/ 1182770 w 2556144"/>
                <a:gd name="connsiteY4" fmla="*/ 0 h 4163698"/>
                <a:gd name="connsiteX0" fmla="*/ 1182770 w 2556144"/>
                <a:gd name="connsiteY0" fmla="*/ 0 h 3715230"/>
                <a:gd name="connsiteX1" fmla="*/ 2556144 w 2556144"/>
                <a:gd name="connsiteY1" fmla="*/ 132042 h 3715230"/>
                <a:gd name="connsiteX2" fmla="*/ 1481730 w 2556144"/>
                <a:gd name="connsiteY2" fmla="*/ 3715230 h 3715230"/>
                <a:gd name="connsiteX3" fmla="*/ 0 w 2556144"/>
                <a:gd name="connsiteY3" fmla="*/ 3580706 h 3715230"/>
                <a:gd name="connsiteX4" fmla="*/ 1182770 w 2556144"/>
                <a:gd name="connsiteY4" fmla="*/ 0 h 3715230"/>
                <a:gd name="connsiteX0" fmla="*/ 1182770 w 2556144"/>
                <a:gd name="connsiteY0" fmla="*/ 0 h 3745461"/>
                <a:gd name="connsiteX1" fmla="*/ 2556144 w 2556144"/>
                <a:gd name="connsiteY1" fmla="*/ 132042 h 3745461"/>
                <a:gd name="connsiteX2" fmla="*/ 1793329 w 2556144"/>
                <a:gd name="connsiteY2" fmla="*/ 3745461 h 3745461"/>
                <a:gd name="connsiteX3" fmla="*/ 0 w 2556144"/>
                <a:gd name="connsiteY3" fmla="*/ 3580706 h 3745461"/>
                <a:gd name="connsiteX4" fmla="*/ 1182770 w 2556144"/>
                <a:gd name="connsiteY4" fmla="*/ 0 h 3745461"/>
                <a:gd name="connsiteX0" fmla="*/ 810452 w 2556144"/>
                <a:gd name="connsiteY0" fmla="*/ 0 h 3786541"/>
                <a:gd name="connsiteX1" fmla="*/ 2556144 w 2556144"/>
                <a:gd name="connsiteY1" fmla="*/ 173122 h 3786541"/>
                <a:gd name="connsiteX2" fmla="*/ 1793329 w 2556144"/>
                <a:gd name="connsiteY2" fmla="*/ 3786541 h 3786541"/>
                <a:gd name="connsiteX3" fmla="*/ 0 w 2556144"/>
                <a:gd name="connsiteY3" fmla="*/ 3621786 h 3786541"/>
                <a:gd name="connsiteX4" fmla="*/ 810452 w 2556144"/>
                <a:gd name="connsiteY4" fmla="*/ 0 h 3786541"/>
                <a:gd name="connsiteX0" fmla="*/ 810452 w 2490881"/>
                <a:gd name="connsiteY0" fmla="*/ 0 h 3786541"/>
                <a:gd name="connsiteX1" fmla="*/ 2490881 w 2490881"/>
                <a:gd name="connsiteY1" fmla="*/ 479137 h 3786541"/>
                <a:gd name="connsiteX2" fmla="*/ 1793329 w 2490881"/>
                <a:gd name="connsiteY2" fmla="*/ 3786541 h 3786541"/>
                <a:gd name="connsiteX3" fmla="*/ 0 w 2490881"/>
                <a:gd name="connsiteY3" fmla="*/ 3621786 h 3786541"/>
                <a:gd name="connsiteX4" fmla="*/ 810452 w 2490881"/>
                <a:gd name="connsiteY4" fmla="*/ 0 h 3786541"/>
                <a:gd name="connsiteX0" fmla="*/ 750890 w 2490881"/>
                <a:gd name="connsiteY0" fmla="*/ 0 h 3470057"/>
                <a:gd name="connsiteX1" fmla="*/ 2490881 w 2490881"/>
                <a:gd name="connsiteY1" fmla="*/ 162653 h 3470057"/>
                <a:gd name="connsiteX2" fmla="*/ 1793329 w 2490881"/>
                <a:gd name="connsiteY2" fmla="*/ 3470057 h 3470057"/>
                <a:gd name="connsiteX3" fmla="*/ 0 w 2490881"/>
                <a:gd name="connsiteY3" fmla="*/ 3305302 h 3470057"/>
                <a:gd name="connsiteX4" fmla="*/ 750890 w 2490881"/>
                <a:gd name="connsiteY4" fmla="*/ 0 h 3470057"/>
                <a:gd name="connsiteX0" fmla="*/ 761393 w 2490881"/>
                <a:gd name="connsiteY0" fmla="*/ 0 h 3473996"/>
                <a:gd name="connsiteX1" fmla="*/ 2490881 w 2490881"/>
                <a:gd name="connsiteY1" fmla="*/ 166592 h 3473996"/>
                <a:gd name="connsiteX2" fmla="*/ 1793329 w 2490881"/>
                <a:gd name="connsiteY2" fmla="*/ 3473996 h 3473996"/>
                <a:gd name="connsiteX3" fmla="*/ 0 w 2490881"/>
                <a:gd name="connsiteY3" fmla="*/ 3309241 h 3473996"/>
                <a:gd name="connsiteX4" fmla="*/ 761393 w 2490881"/>
                <a:gd name="connsiteY4" fmla="*/ 0 h 3473996"/>
                <a:gd name="connsiteX0" fmla="*/ 756589 w 2486077"/>
                <a:gd name="connsiteY0" fmla="*/ 0 h 3473996"/>
                <a:gd name="connsiteX1" fmla="*/ 2486077 w 2486077"/>
                <a:gd name="connsiteY1" fmla="*/ 166592 h 3473996"/>
                <a:gd name="connsiteX2" fmla="*/ 1788525 w 2486077"/>
                <a:gd name="connsiteY2" fmla="*/ 3473996 h 3473996"/>
                <a:gd name="connsiteX3" fmla="*/ 0 w 2486077"/>
                <a:gd name="connsiteY3" fmla="*/ 3294834 h 3473996"/>
                <a:gd name="connsiteX4" fmla="*/ 756589 w 2486077"/>
                <a:gd name="connsiteY4" fmla="*/ 0 h 3473996"/>
                <a:gd name="connsiteX0" fmla="*/ 740384 w 2469872"/>
                <a:gd name="connsiteY0" fmla="*/ 0 h 3473996"/>
                <a:gd name="connsiteX1" fmla="*/ 2469872 w 2469872"/>
                <a:gd name="connsiteY1" fmla="*/ 166592 h 3473996"/>
                <a:gd name="connsiteX2" fmla="*/ 1772320 w 2469872"/>
                <a:gd name="connsiteY2" fmla="*/ 3473996 h 3473996"/>
                <a:gd name="connsiteX3" fmla="*/ 0 w 2469872"/>
                <a:gd name="connsiteY3" fmla="*/ 3301364 h 3473996"/>
                <a:gd name="connsiteX4" fmla="*/ 740384 w 2469872"/>
                <a:gd name="connsiteY4" fmla="*/ 0 h 3473996"/>
                <a:gd name="connsiteX0" fmla="*/ 740384 w 3180498"/>
                <a:gd name="connsiteY0" fmla="*/ 0 h 3473996"/>
                <a:gd name="connsiteX1" fmla="*/ 3180498 w 3180498"/>
                <a:gd name="connsiteY1" fmla="*/ 240494 h 3473996"/>
                <a:gd name="connsiteX2" fmla="*/ 1772320 w 3180498"/>
                <a:gd name="connsiteY2" fmla="*/ 3473996 h 3473996"/>
                <a:gd name="connsiteX3" fmla="*/ 0 w 3180498"/>
                <a:gd name="connsiteY3" fmla="*/ 3301364 h 3473996"/>
                <a:gd name="connsiteX4" fmla="*/ 740384 w 3180498"/>
                <a:gd name="connsiteY4" fmla="*/ 0 h 3473996"/>
                <a:gd name="connsiteX0" fmla="*/ 736813 w 3180498"/>
                <a:gd name="connsiteY0" fmla="*/ 0 h 3472657"/>
                <a:gd name="connsiteX1" fmla="*/ 3180498 w 3180498"/>
                <a:gd name="connsiteY1" fmla="*/ 239155 h 3472657"/>
                <a:gd name="connsiteX2" fmla="*/ 1772320 w 3180498"/>
                <a:gd name="connsiteY2" fmla="*/ 3472657 h 3472657"/>
                <a:gd name="connsiteX3" fmla="*/ 0 w 3180498"/>
                <a:gd name="connsiteY3" fmla="*/ 3300025 h 3472657"/>
                <a:gd name="connsiteX4" fmla="*/ 736813 w 3180498"/>
                <a:gd name="connsiteY4" fmla="*/ 0 h 3472657"/>
                <a:gd name="connsiteX0" fmla="*/ 736813 w 3187641"/>
                <a:gd name="connsiteY0" fmla="*/ 0 h 3472657"/>
                <a:gd name="connsiteX1" fmla="*/ 3187641 w 3187641"/>
                <a:gd name="connsiteY1" fmla="*/ 236478 h 3472657"/>
                <a:gd name="connsiteX2" fmla="*/ 1772320 w 3187641"/>
                <a:gd name="connsiteY2" fmla="*/ 3472657 h 3472657"/>
                <a:gd name="connsiteX3" fmla="*/ 0 w 3187641"/>
                <a:gd name="connsiteY3" fmla="*/ 3300025 h 3472657"/>
                <a:gd name="connsiteX4" fmla="*/ 736813 w 3187641"/>
                <a:gd name="connsiteY4" fmla="*/ 0 h 347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641" h="3472657">
                  <a:moveTo>
                    <a:pt x="736813" y="0"/>
                  </a:moveTo>
                  <a:lnTo>
                    <a:pt x="3187641" y="236478"/>
                  </a:lnTo>
                  <a:lnTo>
                    <a:pt x="1772320" y="3472657"/>
                  </a:lnTo>
                  <a:lnTo>
                    <a:pt x="0" y="3300025"/>
                  </a:lnTo>
                  <a:lnTo>
                    <a:pt x="736813" y="0"/>
                  </a:lnTo>
                  <a:close/>
                </a:path>
              </a:pathLst>
            </a:custGeom>
            <a:gradFill flip="none" rotWithShape="1">
              <a:gsLst>
                <a:gs pos="98000">
                  <a:srgbClr val="053264"/>
                </a:gs>
                <a:gs pos="51000">
                  <a:srgbClr val="027FB5"/>
                </a:gs>
                <a:gs pos="0">
                  <a:srgbClr val="00B9F2"/>
                </a:gs>
              </a:gsLst>
              <a:path path="circle">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4" name="Parallelogram 10">
              <a:extLst>
                <a:ext uri="{FF2B5EF4-FFF2-40B4-BE49-F238E27FC236}">
                  <a16:creationId xmlns:a16="http://schemas.microsoft.com/office/drawing/2014/main" id="{952841BA-7EEB-4024-B884-B12C42EB3B97}"/>
                </a:ext>
              </a:extLst>
            </p:cNvPr>
            <p:cNvSpPr/>
            <p:nvPr/>
          </p:nvSpPr>
          <p:spPr bwMode="auto">
            <a:xfrm rot="5400000" flipV="1">
              <a:off x="5295901" y="-38098"/>
              <a:ext cx="1600198"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gradFill flip="none" rotWithShape="1">
              <a:gsLst>
                <a:gs pos="100000">
                  <a:srgbClr val="00B9F2"/>
                </a:gs>
                <a:gs pos="10000">
                  <a:srgbClr val="053264"/>
                </a:gs>
              </a:gsLst>
              <a:lin ang="378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pic>
          <p:nvPicPr>
            <p:cNvPr id="5" name="Picture 4" descr="E S R I logo the science of where">
              <a:extLst>
                <a:ext uri="{FF2B5EF4-FFF2-40B4-BE49-F238E27FC236}">
                  <a16:creationId xmlns:a16="http://schemas.microsoft.com/office/drawing/2014/main" id="{1A7F6E11-E15D-406D-8DBF-C57B0D99F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008" y="2489995"/>
              <a:ext cx="6073985" cy="1878011"/>
            </a:xfrm>
            <a:prstGeom prst="rect">
              <a:avLst/>
            </a:prstGeom>
          </p:spPr>
        </p:pic>
        <p:sp>
          <p:nvSpPr>
            <p:cNvPr id="6" name="Parallelogram 10">
              <a:extLst>
                <a:ext uri="{FF2B5EF4-FFF2-40B4-BE49-F238E27FC236}">
                  <a16:creationId xmlns:a16="http://schemas.microsoft.com/office/drawing/2014/main" id="{135AA2E3-92CD-4DB1-B1BD-4BE6961E6830}"/>
                </a:ext>
              </a:extLst>
            </p:cNvPr>
            <p:cNvSpPr/>
            <p:nvPr/>
          </p:nvSpPr>
          <p:spPr bwMode="auto">
            <a:xfrm rot="5400000" flipH="1">
              <a:off x="5320618" y="-642728"/>
              <a:ext cx="1555939" cy="12227867"/>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2777078"/>
                <a:gd name="connsiteY0" fmla="*/ 35863 h 12227861"/>
                <a:gd name="connsiteX1" fmla="*/ 2358932 w 2777078"/>
                <a:gd name="connsiteY1" fmla="*/ 0 h 12227861"/>
                <a:gd name="connsiteX2" fmla="*/ 2777078 w 2777078"/>
                <a:gd name="connsiteY2" fmla="*/ 12227861 h 12227861"/>
                <a:gd name="connsiteX3" fmla="*/ 0 w 2777078"/>
                <a:gd name="connsiteY3" fmla="*/ 12227861 h 12227861"/>
                <a:gd name="connsiteX4" fmla="*/ 1085273 w 2777078"/>
                <a:gd name="connsiteY4" fmla="*/ 35863 h 12227861"/>
                <a:gd name="connsiteX0" fmla="*/ 273578 w 1965383"/>
                <a:gd name="connsiteY0" fmla="*/ 35863 h 12245793"/>
                <a:gd name="connsiteX1" fmla="*/ 1547237 w 1965383"/>
                <a:gd name="connsiteY1" fmla="*/ 0 h 12245793"/>
                <a:gd name="connsiteX2" fmla="*/ 1965383 w 1965383"/>
                <a:gd name="connsiteY2" fmla="*/ 12227861 h 12245793"/>
                <a:gd name="connsiteX3" fmla="*/ 0 w 1965383"/>
                <a:gd name="connsiteY3" fmla="*/ 12245793 h 12245793"/>
                <a:gd name="connsiteX4" fmla="*/ 273578 w 1965383"/>
                <a:gd name="connsiteY4" fmla="*/ 35863 h 12245793"/>
                <a:gd name="connsiteX0" fmla="*/ 0 w 2257531"/>
                <a:gd name="connsiteY0" fmla="*/ 17934 h 12245793"/>
                <a:gd name="connsiteX1" fmla="*/ 1839385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257531"/>
                <a:gd name="connsiteY0" fmla="*/ 17934 h 12245793"/>
                <a:gd name="connsiteX1" fmla="*/ 1445837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134547"/>
                <a:gd name="connsiteY0" fmla="*/ 17934 h 12245793"/>
                <a:gd name="connsiteX1" fmla="*/ 1445837 w 2134547"/>
                <a:gd name="connsiteY1" fmla="*/ 0 h 12245793"/>
                <a:gd name="connsiteX2" fmla="*/ 2134547 w 2134547"/>
                <a:gd name="connsiteY2" fmla="*/ 12209931 h 12245793"/>
                <a:gd name="connsiteX3" fmla="*/ 292148 w 2134547"/>
                <a:gd name="connsiteY3" fmla="*/ 12245793 h 12245793"/>
                <a:gd name="connsiteX4" fmla="*/ 0 w 2134547"/>
                <a:gd name="connsiteY4" fmla="*/ 17934 h 12245793"/>
                <a:gd name="connsiteX0" fmla="*/ 0 w 2134547"/>
                <a:gd name="connsiteY0" fmla="*/ 17934 h 12227867"/>
                <a:gd name="connsiteX1" fmla="*/ 1445837 w 2134547"/>
                <a:gd name="connsiteY1" fmla="*/ 0 h 12227867"/>
                <a:gd name="connsiteX2" fmla="*/ 2134547 w 2134547"/>
                <a:gd name="connsiteY2" fmla="*/ 12209931 h 12227867"/>
                <a:gd name="connsiteX3" fmla="*/ 242953 w 2134547"/>
                <a:gd name="connsiteY3" fmla="*/ 12227867 h 12227867"/>
                <a:gd name="connsiteX4" fmla="*/ 0 w 2134547"/>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42953 w 2134546"/>
                <a:gd name="connsiteY3" fmla="*/ 12227867 h 12227867"/>
                <a:gd name="connsiteX4" fmla="*/ 0 w 2134546"/>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34590 w 2134546"/>
                <a:gd name="connsiteY3" fmla="*/ 12227867 h 12227867"/>
                <a:gd name="connsiteX4" fmla="*/ 0 w 2134546"/>
                <a:gd name="connsiteY4" fmla="*/ 17934 h 1222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546" h="12227867">
                  <a:moveTo>
                    <a:pt x="0" y="17934"/>
                  </a:moveTo>
                  <a:lnTo>
                    <a:pt x="1445837" y="0"/>
                  </a:lnTo>
                  <a:lnTo>
                    <a:pt x="2134546" y="12222126"/>
                  </a:lnTo>
                  <a:lnTo>
                    <a:pt x="234590" y="12227867"/>
                  </a:lnTo>
                  <a:lnTo>
                    <a:pt x="0" y="17934"/>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7" name="Parallelogram 10">
              <a:extLst>
                <a:ext uri="{FF2B5EF4-FFF2-40B4-BE49-F238E27FC236}">
                  <a16:creationId xmlns:a16="http://schemas.microsoft.com/office/drawing/2014/main" id="{D2EC890E-831E-4C65-A87F-10E539A94FD0}"/>
                </a:ext>
              </a:extLst>
            </p:cNvPr>
            <p:cNvSpPr/>
            <p:nvPr/>
          </p:nvSpPr>
          <p:spPr bwMode="auto">
            <a:xfrm rot="5400000" flipH="1">
              <a:off x="4922486" y="-4888259"/>
              <a:ext cx="2364960" cy="12209928"/>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8" name="Parallelogram 10">
              <a:extLst>
                <a:ext uri="{FF2B5EF4-FFF2-40B4-BE49-F238E27FC236}">
                  <a16:creationId xmlns:a16="http://schemas.microsoft.com/office/drawing/2014/main" id="{F42984D8-A130-4526-B8FF-D4CF2E5A446F}"/>
                </a:ext>
              </a:extLst>
            </p:cNvPr>
            <p:cNvSpPr/>
            <p:nvPr/>
          </p:nvSpPr>
          <p:spPr bwMode="auto">
            <a:xfrm rot="5400000" flipH="1">
              <a:off x="5083850" y="-5083848"/>
              <a:ext cx="2024302" cy="12191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9" name="Parallelogram 10">
              <a:extLst>
                <a:ext uri="{FF2B5EF4-FFF2-40B4-BE49-F238E27FC236}">
                  <a16:creationId xmlns:a16="http://schemas.microsoft.com/office/drawing/2014/main" id="{E2C3E3C1-4ECD-4111-82EF-22F65D5E7692}"/>
                </a:ext>
              </a:extLst>
            </p:cNvPr>
            <p:cNvSpPr/>
            <p:nvPr/>
          </p:nvSpPr>
          <p:spPr bwMode="auto">
            <a:xfrm rot="16200000">
              <a:off x="4904554" y="-454481"/>
              <a:ext cx="2364960" cy="12209928"/>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4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0" name="Parallelogram 10">
              <a:extLst>
                <a:ext uri="{FF2B5EF4-FFF2-40B4-BE49-F238E27FC236}">
                  <a16:creationId xmlns:a16="http://schemas.microsoft.com/office/drawing/2014/main" id="{D133CFA7-4554-4182-91D7-ACECA6BFFEE1}"/>
                </a:ext>
              </a:extLst>
            </p:cNvPr>
            <p:cNvSpPr/>
            <p:nvPr/>
          </p:nvSpPr>
          <p:spPr bwMode="auto">
            <a:xfrm rot="5400000" flipV="1">
              <a:off x="5083849" y="-268081"/>
              <a:ext cx="2024302" cy="12227861"/>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grpSp>
      <p:sp>
        <p:nvSpPr>
          <p:cNvPr id="2" name="Title 1">
            <a:extLst>
              <a:ext uri="{FF2B5EF4-FFF2-40B4-BE49-F238E27FC236}">
                <a16:creationId xmlns:a16="http://schemas.microsoft.com/office/drawing/2014/main" id="{DE6A04CD-363C-4FE8-9B41-1D4499A2298C}"/>
              </a:ext>
            </a:extLst>
          </p:cNvPr>
          <p:cNvSpPr>
            <a:spLocks noGrp="1"/>
          </p:cNvSpPr>
          <p:nvPr>
            <p:ph type="title"/>
          </p:nvPr>
        </p:nvSpPr>
        <p:spPr/>
        <p:txBody>
          <a:bodyPr/>
          <a:lstStyle/>
          <a:p>
            <a:pPr algn="ctr"/>
            <a:r>
              <a:rPr lang="en-US" dirty="0"/>
              <a:t>Thank You for Joining Us Today!</a:t>
            </a:r>
          </a:p>
        </p:txBody>
      </p:sp>
    </p:spTree>
    <p:extLst>
      <p:ext uri="{BB962C8B-B14F-4D97-AF65-F5344CB8AC3E}">
        <p14:creationId xmlns:p14="http://schemas.microsoft.com/office/powerpoint/2010/main" val="382618874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D1E5-A128-4DFB-8807-AF43505756F9}"/>
              </a:ext>
            </a:extLst>
          </p:cNvPr>
          <p:cNvSpPr>
            <a:spLocks noGrp="1"/>
          </p:cNvSpPr>
          <p:nvPr>
            <p:ph type="title"/>
          </p:nvPr>
        </p:nvSpPr>
        <p:spPr/>
        <p:txBody>
          <a:bodyPr/>
          <a:lstStyle/>
          <a:p>
            <a:r>
              <a:rPr lang="en-US" dirty="0"/>
              <a:t>Wide Range of Disabilities</a:t>
            </a:r>
          </a:p>
        </p:txBody>
      </p:sp>
      <p:graphicFrame>
        <p:nvGraphicFramePr>
          <p:cNvPr id="3" name="Table 2">
            <a:extLst>
              <a:ext uri="{FF2B5EF4-FFF2-40B4-BE49-F238E27FC236}">
                <a16:creationId xmlns:a16="http://schemas.microsoft.com/office/drawing/2014/main" id="{B85D5A50-9916-4209-975B-740F1621F40F}"/>
              </a:ext>
            </a:extLst>
          </p:cNvPr>
          <p:cNvGraphicFramePr>
            <a:graphicFrameLocks noGrp="1"/>
          </p:cNvGraphicFramePr>
          <p:nvPr>
            <p:extLst>
              <p:ext uri="{D42A27DB-BD31-4B8C-83A1-F6EECF244321}">
                <p14:modId xmlns:p14="http://schemas.microsoft.com/office/powerpoint/2010/main" val="2901870384"/>
              </p:ext>
            </p:extLst>
          </p:nvPr>
        </p:nvGraphicFramePr>
        <p:xfrm>
          <a:off x="685800" y="1572322"/>
          <a:ext cx="10632688" cy="3715588"/>
        </p:xfrm>
        <a:graphic>
          <a:graphicData uri="http://schemas.openxmlformats.org/drawingml/2006/table">
            <a:tbl>
              <a:tblPr firstRow="1" bandRow="1">
                <a:tableStyleId>{7E9639D4-E3E2-4D34-9284-5A2195B3D0D7}</a:tableStyleId>
              </a:tblPr>
              <a:tblGrid>
                <a:gridCol w="2658172">
                  <a:extLst>
                    <a:ext uri="{9D8B030D-6E8A-4147-A177-3AD203B41FA5}">
                      <a16:colId xmlns:a16="http://schemas.microsoft.com/office/drawing/2014/main" val="3268088648"/>
                    </a:ext>
                  </a:extLst>
                </a:gridCol>
                <a:gridCol w="2658172">
                  <a:extLst>
                    <a:ext uri="{9D8B030D-6E8A-4147-A177-3AD203B41FA5}">
                      <a16:colId xmlns:a16="http://schemas.microsoft.com/office/drawing/2014/main" val="1779671231"/>
                    </a:ext>
                  </a:extLst>
                </a:gridCol>
                <a:gridCol w="2658172">
                  <a:extLst>
                    <a:ext uri="{9D8B030D-6E8A-4147-A177-3AD203B41FA5}">
                      <a16:colId xmlns:a16="http://schemas.microsoft.com/office/drawing/2014/main" val="3477673813"/>
                    </a:ext>
                  </a:extLst>
                </a:gridCol>
                <a:gridCol w="2658172">
                  <a:extLst>
                    <a:ext uri="{9D8B030D-6E8A-4147-A177-3AD203B41FA5}">
                      <a16:colId xmlns:a16="http://schemas.microsoft.com/office/drawing/2014/main" val="1309818597"/>
                    </a:ext>
                  </a:extLst>
                </a:gridCol>
              </a:tblGrid>
              <a:tr h="691376">
                <a:tc>
                  <a:txBody>
                    <a:bodyPr/>
                    <a:lstStyle/>
                    <a:p>
                      <a:r>
                        <a:rPr lang="en-US" sz="2400" dirty="0"/>
                        <a:t>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Permanent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Situational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0393996"/>
                  </a:ext>
                </a:extLst>
              </a:tr>
              <a:tr h="756053">
                <a:tc>
                  <a:txBody>
                    <a:bodyPr/>
                    <a:lstStyle/>
                    <a:p>
                      <a:r>
                        <a:rPr lang="en-US" sz="2400" dirty="0"/>
                        <a:t>Touch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One 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Arm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New parent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108461"/>
                  </a:ext>
                </a:extLst>
              </a:tr>
              <a:tr h="756053">
                <a:tc>
                  <a:txBody>
                    <a:bodyPr/>
                    <a:lstStyle/>
                    <a:p>
                      <a:r>
                        <a:rPr lang="en-US" sz="2400" dirty="0"/>
                        <a:t>See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Blind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Cataract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Distracted driver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8726580"/>
                  </a:ext>
                </a:extLst>
              </a:tr>
              <a:tr h="756053">
                <a:tc>
                  <a:txBody>
                    <a:bodyPr/>
                    <a:lstStyle/>
                    <a:p>
                      <a:r>
                        <a:rPr lang="en-US" sz="2400" dirty="0"/>
                        <a:t>Hear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Deaf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Ear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Bartender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4318778"/>
                  </a:ext>
                </a:extLst>
              </a:tr>
              <a:tr h="756053">
                <a:tc>
                  <a:txBody>
                    <a:bodyPr/>
                    <a:lstStyle/>
                    <a:p>
                      <a:r>
                        <a:rPr lang="en-US" sz="2400" dirty="0"/>
                        <a:t>Speak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Non-verbal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Laryngitis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Heavy accent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379114"/>
                  </a:ext>
                </a:extLst>
              </a:tr>
            </a:tbl>
          </a:graphicData>
        </a:graphic>
      </p:graphicFrame>
      <p:pic>
        <p:nvPicPr>
          <p:cNvPr id="5" name="Picture 4">
            <a:extLst>
              <a:ext uri="{FF2B5EF4-FFF2-40B4-BE49-F238E27FC236}">
                <a16:creationId xmlns:a16="http://schemas.microsoft.com/office/drawing/2014/main" id="{1D95DA33-3ED0-4273-8E58-BCF992B8EAB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332730905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D07C-37CF-4702-904D-2B5D2E38842F}"/>
              </a:ext>
            </a:extLst>
          </p:cNvPr>
          <p:cNvSpPr>
            <a:spLocks noGrp="1"/>
          </p:cNvSpPr>
          <p:nvPr>
            <p:ph type="title"/>
          </p:nvPr>
        </p:nvSpPr>
        <p:spPr/>
        <p:txBody>
          <a:bodyPr/>
          <a:lstStyle/>
          <a:p>
            <a:r>
              <a:rPr lang="en-US" dirty="0"/>
              <a:t>Why is Accessibility Important?</a:t>
            </a:r>
          </a:p>
        </p:txBody>
      </p:sp>
      <p:sp>
        <p:nvSpPr>
          <p:cNvPr id="3" name="Content Placeholder 2">
            <a:extLst>
              <a:ext uri="{FF2B5EF4-FFF2-40B4-BE49-F238E27FC236}">
                <a16:creationId xmlns:a16="http://schemas.microsoft.com/office/drawing/2014/main" id="{D32E62F5-4D6B-4F96-A054-ED3CA24D4F8E}"/>
              </a:ext>
            </a:extLst>
          </p:cNvPr>
          <p:cNvSpPr>
            <a:spLocks noGrp="1"/>
          </p:cNvSpPr>
          <p:nvPr>
            <p:ph sz="quarter" idx="10"/>
          </p:nvPr>
        </p:nvSpPr>
        <p:spPr>
          <a:xfrm>
            <a:off x="911352" y="1561171"/>
            <a:ext cx="10369296" cy="3429000"/>
          </a:xfrm>
        </p:spPr>
        <p:txBody>
          <a:bodyPr/>
          <a:lstStyle/>
          <a:p>
            <a:pPr>
              <a:lnSpc>
                <a:spcPct val="150000"/>
              </a:lnSpc>
            </a:pPr>
            <a:r>
              <a:rPr lang="en-US" sz="2200" dirty="0"/>
              <a:t>The American Disabilities Act (ADA)</a:t>
            </a:r>
          </a:p>
          <a:p>
            <a:pPr>
              <a:lnSpc>
                <a:spcPct val="150000"/>
              </a:lnSpc>
            </a:pPr>
            <a:r>
              <a:rPr lang="en-US" sz="2200" dirty="0"/>
              <a:t>Section 508 – government-wide IT accessibility</a:t>
            </a:r>
          </a:p>
          <a:p>
            <a:pPr>
              <a:lnSpc>
                <a:spcPct val="150000"/>
              </a:lnSpc>
            </a:pPr>
            <a:r>
              <a:rPr lang="en-US" sz="2200" dirty="0"/>
              <a:t>Known as universal design or inclusive design</a:t>
            </a:r>
          </a:p>
          <a:p>
            <a:pPr lvl="1"/>
            <a:r>
              <a:rPr lang="en-US" sz="2200" dirty="0"/>
              <a:t>People with different abilities should have equal access to web</a:t>
            </a:r>
          </a:p>
          <a:p>
            <a:pPr lvl="1"/>
            <a:r>
              <a:rPr lang="en-US" sz="2200" dirty="0"/>
              <a:t>Good accessibility is good user experience</a:t>
            </a:r>
          </a:p>
        </p:txBody>
      </p:sp>
      <p:pic>
        <p:nvPicPr>
          <p:cNvPr id="4" name="Picture 3">
            <a:extLst>
              <a:ext uri="{FF2B5EF4-FFF2-40B4-BE49-F238E27FC236}">
                <a16:creationId xmlns:a16="http://schemas.microsoft.com/office/drawing/2014/main" id="{33427C6C-4022-41C0-A36D-3A95A582BFA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4505074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7721-716D-439F-974A-79966A73261E}"/>
              </a:ext>
            </a:extLst>
          </p:cNvPr>
          <p:cNvSpPr>
            <a:spLocks noGrp="1"/>
          </p:cNvSpPr>
          <p:nvPr>
            <p:ph type="title"/>
          </p:nvPr>
        </p:nvSpPr>
        <p:spPr>
          <a:xfrm>
            <a:off x="912304" y="2243556"/>
            <a:ext cx="10584603" cy="2015936"/>
          </a:xfrm>
        </p:spPr>
        <p:txBody>
          <a:bodyPr/>
          <a:lstStyle/>
          <a:p>
            <a:r>
              <a:rPr lang="en-US" sz="8500" dirty="0"/>
              <a:t>WCAG</a:t>
            </a:r>
            <a:br>
              <a:rPr lang="en-US" dirty="0"/>
            </a:br>
            <a:r>
              <a:rPr lang="en-US" sz="4600" dirty="0"/>
              <a:t>Web Content Accessibility Guidelines</a:t>
            </a:r>
          </a:p>
        </p:txBody>
      </p:sp>
    </p:spTree>
    <p:extLst>
      <p:ext uri="{BB962C8B-B14F-4D97-AF65-F5344CB8AC3E}">
        <p14:creationId xmlns:p14="http://schemas.microsoft.com/office/powerpoint/2010/main" val="10740611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39FE-2D35-480F-8511-760674D1BEF7}"/>
              </a:ext>
            </a:extLst>
          </p:cNvPr>
          <p:cNvSpPr>
            <a:spLocks noGrp="1"/>
          </p:cNvSpPr>
          <p:nvPr>
            <p:ph type="title"/>
          </p:nvPr>
        </p:nvSpPr>
        <p:spPr>
          <a:xfrm>
            <a:off x="328448" y="167619"/>
            <a:ext cx="10826496" cy="369332"/>
          </a:xfrm>
        </p:spPr>
        <p:txBody>
          <a:bodyPr/>
          <a:lstStyle/>
          <a:p>
            <a:r>
              <a:rPr lang="en-US" dirty="0"/>
              <a:t>WCAG 2.0 Overview</a:t>
            </a:r>
          </a:p>
        </p:txBody>
      </p:sp>
      <p:pic>
        <p:nvPicPr>
          <p:cNvPr id="4" name="Picture 3" descr="WCAG Principles and success criteria chart.  The 4 Principles are perceivable, operable, understandable and robust. Each principle contains testable success criteria, which are set at three levels: A, AA, and AAA.">
            <a:extLst>
              <a:ext uri="{FF2B5EF4-FFF2-40B4-BE49-F238E27FC236}">
                <a16:creationId xmlns:a16="http://schemas.microsoft.com/office/drawing/2014/main" id="{BEA3A534-AF63-469D-BD37-6048762F8631}"/>
              </a:ext>
            </a:extLst>
          </p:cNvPr>
          <p:cNvPicPr>
            <a:picLocks noChangeAspect="1"/>
          </p:cNvPicPr>
          <p:nvPr/>
        </p:nvPicPr>
        <p:blipFill>
          <a:blip r:embed="rId3"/>
          <a:stretch>
            <a:fillRect/>
          </a:stretch>
        </p:blipFill>
        <p:spPr>
          <a:xfrm>
            <a:off x="1719144" y="670436"/>
            <a:ext cx="8045103" cy="5931269"/>
          </a:xfrm>
          <a:prstGeom prst="rect">
            <a:avLst/>
          </a:prstGeom>
          <a:solidFill>
            <a:schemeClr val="tx1"/>
          </a:solidFill>
        </p:spPr>
      </p:pic>
      <p:pic>
        <p:nvPicPr>
          <p:cNvPr id="5" name="Picture 4">
            <a:extLst>
              <a:ext uri="{FF2B5EF4-FFF2-40B4-BE49-F238E27FC236}">
                <a16:creationId xmlns:a16="http://schemas.microsoft.com/office/drawing/2014/main" id="{02073048-15A3-4BEB-ADDC-D5F9E3785D94}"/>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49353607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001F-A6FA-47FD-95C9-72CC47DE6433}"/>
              </a:ext>
            </a:extLst>
          </p:cNvPr>
          <p:cNvSpPr>
            <a:spLocks noGrp="1"/>
          </p:cNvSpPr>
          <p:nvPr>
            <p:ph type="title"/>
          </p:nvPr>
        </p:nvSpPr>
        <p:spPr/>
        <p:txBody>
          <a:bodyPr/>
          <a:lstStyle/>
          <a:p>
            <a:r>
              <a:rPr lang="en-US" dirty="0"/>
              <a:t>What is Esri doing to improve accessibility?</a:t>
            </a:r>
          </a:p>
        </p:txBody>
      </p:sp>
      <p:sp>
        <p:nvSpPr>
          <p:cNvPr id="3" name="Content Placeholder 2">
            <a:extLst>
              <a:ext uri="{FF2B5EF4-FFF2-40B4-BE49-F238E27FC236}">
                <a16:creationId xmlns:a16="http://schemas.microsoft.com/office/drawing/2014/main" id="{7D93B0FD-6FC7-47D1-8E66-435CF8925FC4}"/>
              </a:ext>
            </a:extLst>
          </p:cNvPr>
          <p:cNvSpPr>
            <a:spLocks noGrp="1"/>
          </p:cNvSpPr>
          <p:nvPr>
            <p:ph sz="quarter" idx="10"/>
          </p:nvPr>
        </p:nvSpPr>
        <p:spPr>
          <a:xfrm>
            <a:off x="798990" y="1571347"/>
            <a:ext cx="10369296" cy="3429000"/>
          </a:xfrm>
        </p:spPr>
        <p:txBody>
          <a:bodyPr/>
          <a:lstStyle/>
          <a:p>
            <a:r>
              <a:rPr lang="en-US" sz="2200" dirty="0"/>
              <a:t>Reviewing products internally for compliance</a:t>
            </a:r>
          </a:p>
        </p:txBody>
      </p:sp>
      <p:sp>
        <p:nvSpPr>
          <p:cNvPr id="5" name="Rectangle 4">
            <a:extLst>
              <a:ext uri="{FF2B5EF4-FFF2-40B4-BE49-F238E27FC236}">
                <a16:creationId xmlns:a16="http://schemas.microsoft.com/office/drawing/2014/main" id="{EE94269B-56B1-4303-83AA-62F56521EB72}"/>
              </a:ext>
            </a:extLst>
          </p:cNvPr>
          <p:cNvSpPr/>
          <p:nvPr/>
        </p:nvSpPr>
        <p:spPr>
          <a:xfrm>
            <a:off x="2272747" y="2655499"/>
            <a:ext cx="7646505" cy="3262432"/>
          </a:xfrm>
          <a:prstGeom prst="rect">
            <a:avLst/>
          </a:prstGeom>
          <a:ln w="63500"/>
        </p:spPr>
        <p:style>
          <a:lnRef idx="2">
            <a:schemeClr val="accent4"/>
          </a:lnRef>
          <a:fillRef idx="1">
            <a:schemeClr val="lt1"/>
          </a:fillRef>
          <a:effectRef idx="0">
            <a:schemeClr val="accent4"/>
          </a:effectRef>
          <a:fontRef idx="minor">
            <a:schemeClr val="dk1"/>
          </a:fontRef>
        </p:style>
        <p:txBody>
          <a:bodyPr wrap="square" lIns="365760" tIns="274320" rIns="274320" bIns="274320">
            <a:spAutoFit/>
          </a:bodyPr>
          <a:lstStyle/>
          <a:p>
            <a:r>
              <a:rPr lang="en-US" sz="2200" dirty="0"/>
              <a:t>Esri reports the current accessibility status of Esri products using the Voluntary Product Accessibility Template® (VPAT®). </a:t>
            </a:r>
          </a:p>
          <a:p>
            <a:endParaRPr lang="en-US" sz="2200" dirty="0"/>
          </a:p>
          <a:p>
            <a:r>
              <a:rPr lang="en-US" sz="2200" dirty="0"/>
              <a:t>Industry and government personnel developed the VPAT as an informational tool to assist federal information technology professionals with the market research requirements of Section 508.</a:t>
            </a:r>
          </a:p>
        </p:txBody>
      </p:sp>
      <p:pic>
        <p:nvPicPr>
          <p:cNvPr id="6" name="Picture 5">
            <a:extLst>
              <a:ext uri="{FF2B5EF4-FFF2-40B4-BE49-F238E27FC236}">
                <a16:creationId xmlns:a16="http://schemas.microsoft.com/office/drawing/2014/main" id="{90D42ECB-5C18-48B5-84EC-11311BDA7EB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3940"/>
          <a:stretch/>
        </p:blipFill>
        <p:spPr>
          <a:xfrm>
            <a:off x="10013894" y="572078"/>
            <a:ext cx="1274495" cy="465533"/>
          </a:xfrm>
          <a:prstGeom prst="rect">
            <a:avLst/>
          </a:prstGeom>
        </p:spPr>
      </p:pic>
    </p:spTree>
    <p:extLst>
      <p:ext uri="{BB962C8B-B14F-4D97-AF65-F5344CB8AC3E}">
        <p14:creationId xmlns:p14="http://schemas.microsoft.com/office/powerpoint/2010/main" val="2080966607"/>
      </p:ext>
    </p:extLst>
  </p:cSld>
  <p:clrMapOvr>
    <a:masterClrMapping/>
  </p:clrMapOvr>
  <p:transition spd="med">
    <p:fade/>
  </p:transition>
</p:sld>
</file>

<file path=ppt/theme/theme1.xml><?xml version="1.0" encoding="utf-8"?>
<a:theme xmlns:a="http://schemas.openxmlformats.org/drawingml/2006/main" name="Esri_Corporate_Template-Dark">
  <a:themeElements>
    <a:clrScheme name="Esri Branding Colors 2013_Blue Background 1">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0E8FF"/>
      </a:hlink>
      <a:folHlink>
        <a:srgbClr val="81D0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3175" cap="flat" cmpd="sng" algn="ctr">
          <a:solidFill>
            <a:srgbClr val="FF6600"/>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extLst>
    <a:ext uri="{05A4C25C-085E-4340-85A3-A5531E510DB2}">
      <thm15:themeFamily xmlns:thm15="http://schemas.microsoft.com/office/thememl/2012/main" name="Esri_Corporate_Template-Dark" id="{62A57839-816C-DD40-89BF-1C32BC75980C}" vid="{B3749CB9-E79A-FB42-8D76-A7C3AB67D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mso-contentType ?>
<FormTemplates xmlns="http://schemas.microsoft.com/sharepoint/v3/contenttype/forms">
  <Display>DocumentLibraryForm</Display>
  <Edit>DocumentLibraryForm</Edit>
  <New>DocumentLibraryForm</New>
</FormTemplates>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ct:contentTypeSchema xmlns:ct="http://schemas.microsoft.com/office/2006/metadata/contentType" xmlns:ma="http://schemas.microsoft.com/office/2006/metadata/properties/metaAttributes" ct:_="" ma:_="" ma:contentTypeName="Document" ma:contentTypeID="0x0101007CCB09B909685840A5AA5DC537182835" ma:contentTypeVersion="6" ma:contentTypeDescription="Create a new document." ma:contentTypeScope="" ma:versionID="74515a54bca02139da222085721357b8">
  <xsd:schema xmlns:xsd="http://www.w3.org/2001/XMLSchema" xmlns:xs="http://www.w3.org/2001/XMLSchema" xmlns:p="http://schemas.microsoft.com/office/2006/metadata/properties" xmlns:ns1="http://schemas.microsoft.com/sharepoint/v3" targetNamespace="http://schemas.microsoft.com/office/2006/metadata/properties" ma:root="true" ma:fieldsID="089ac7d328ad090443a1d2513f10f34c"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0" nillable="true" ma:displayName="Exempt from Policy"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mso-contentType ?>
<p:Policy xmlns:p="office.server.policy" id="" local="true">
  <p:Name>Document</p:Name>
  <p:Description/>
  <p:Statement/>
  <p:PolicyItems>
    <p:PolicyItem featureId="Microsoft.Office.RecordsManagement.PolicyFeatures.PolicyAudit" staticId="0x0101007CCB09B909685840A5AA5DC537182835|810367359" UniqueId="13da4d23-1587-4cac-9dba-a207f9b2f19e">
      <p:Name>Auditing</p:Name>
      <p:Description>Audits user actions on documents and list items to the Audit Log.</p:Description>
      <p:CustomData>
        <Audit>
          <Update/>
          <View/>
        </Audit>
      </p:CustomData>
    </p:PolicyItem>
  </p:PolicyItems>
</p:Policy>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F0D8C03-B10D-4D20-AC38-CA6799A7A314}">
  <ds:schemaRefs>
    <ds:schemaRef ds:uri="ESRI.ArcGIS.Mapping.OfficeIntegration.PowerPointInfo"/>
  </ds:schemaRefs>
</ds:datastoreItem>
</file>

<file path=customXml/itemProps10.xml><?xml version="1.0" encoding="utf-8"?>
<ds:datastoreItem xmlns:ds="http://schemas.openxmlformats.org/officeDocument/2006/customXml" ds:itemID="{4ADFB689-BC87-4869-ADD0-8C3555150450}">
  <ds:schemaRefs>
    <ds:schemaRef ds:uri="ESRI.ArcGIS.Mapping.OfficeIntegration.PowerPointInfo"/>
  </ds:schemaRefs>
</ds:datastoreItem>
</file>

<file path=customXml/itemProps11.xml><?xml version="1.0" encoding="utf-8"?>
<ds:datastoreItem xmlns:ds="http://schemas.openxmlformats.org/officeDocument/2006/customXml" ds:itemID="{D4E2A01F-BEC1-4558-9AD1-A87ED70D910B}">
  <ds:schemaRefs>
    <ds:schemaRef ds:uri="ESRI.ArcGIS.Mapping.OfficeIntegration.PowerPointInfo"/>
  </ds:schemaRefs>
</ds:datastoreItem>
</file>

<file path=customXml/itemProps12.xml><?xml version="1.0" encoding="utf-8"?>
<ds:datastoreItem xmlns:ds="http://schemas.openxmlformats.org/officeDocument/2006/customXml" ds:itemID="{3A5DA3C3-46A0-47F8-855A-99C7684A98A2}">
  <ds:schemaRefs>
    <ds:schemaRef ds:uri="ESRI.ArcGIS.Mapping.OfficeIntegration.PowerPointInfo"/>
  </ds:schemaRefs>
</ds:datastoreItem>
</file>

<file path=customXml/itemProps13.xml><?xml version="1.0" encoding="utf-8"?>
<ds:datastoreItem xmlns:ds="http://schemas.openxmlformats.org/officeDocument/2006/customXml" ds:itemID="{22A42D4B-0AAE-44C9-A2EF-48BDE1C5260A}">
  <ds:schemaRefs>
    <ds:schemaRef ds:uri="ESRI.ArcGIS.Mapping.OfficeIntegration.PowerPointInfo"/>
  </ds:schemaRefs>
</ds:datastoreItem>
</file>

<file path=customXml/itemProps14.xml><?xml version="1.0" encoding="utf-8"?>
<ds:datastoreItem xmlns:ds="http://schemas.openxmlformats.org/officeDocument/2006/customXml" ds:itemID="{653D88A7-0F5E-41C5-A5C5-47DF37C594C5}">
  <ds:schemaRefs>
    <ds:schemaRef ds:uri="ESRI.ArcGIS.Mapping.OfficeIntegration.PowerPointInfo"/>
  </ds:schemaRefs>
</ds:datastoreItem>
</file>

<file path=customXml/itemProps15.xml><?xml version="1.0" encoding="utf-8"?>
<ds:datastoreItem xmlns:ds="http://schemas.openxmlformats.org/officeDocument/2006/customXml" ds:itemID="{81E133DB-697E-4C10-B192-8899027B1EC6}">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16.xml><?xml version="1.0" encoding="utf-8"?>
<ds:datastoreItem xmlns:ds="http://schemas.openxmlformats.org/officeDocument/2006/customXml" ds:itemID="{4617AF64-94DB-48BB-8BE2-3BCF6B12593F}">
  <ds:schemaRefs>
    <ds:schemaRef ds:uri="ESRI.ArcGIS.Mapping.OfficeIntegration.PowerPointInfo"/>
  </ds:schemaRefs>
</ds:datastoreItem>
</file>

<file path=customXml/itemProps17.xml><?xml version="1.0" encoding="utf-8"?>
<ds:datastoreItem xmlns:ds="http://schemas.openxmlformats.org/officeDocument/2006/customXml" ds:itemID="{6D2D132B-596B-4D69-A43B-566EB6C10C03}">
  <ds:schemaRefs>
    <ds:schemaRef ds:uri="ESRI.ArcGIS.Mapping.OfficeIntegration.PowerPointInfo"/>
  </ds:schemaRefs>
</ds:datastoreItem>
</file>

<file path=customXml/itemProps18.xml><?xml version="1.0" encoding="utf-8"?>
<ds:datastoreItem xmlns:ds="http://schemas.openxmlformats.org/officeDocument/2006/customXml" ds:itemID="{7147CA22-2BC4-4917-83D2-7CA4C34A80D4}">
  <ds:schemaRefs>
    <ds:schemaRef ds:uri="ESRI.ArcGIS.Mapping.OfficeIntegration.PowerPointInfo"/>
  </ds:schemaRefs>
</ds:datastoreItem>
</file>

<file path=customXml/itemProps19.xml><?xml version="1.0" encoding="utf-8"?>
<ds:datastoreItem xmlns:ds="http://schemas.openxmlformats.org/officeDocument/2006/customXml" ds:itemID="{096117C4-1661-4D3B-B9F6-BC19E0F3E90B}">
  <ds:schemaRefs>
    <ds:schemaRef ds:uri="ESRI.ArcGIS.Mapping.OfficeIntegration.PowerPointInfo"/>
  </ds:schemaRefs>
</ds:datastoreItem>
</file>

<file path=customXml/itemProps2.xml><?xml version="1.0" encoding="utf-8"?>
<ds:datastoreItem xmlns:ds="http://schemas.openxmlformats.org/officeDocument/2006/customXml" ds:itemID="{E5F80E3B-5636-41B2-898D-5D17189605B7}">
  <ds:schemaRefs>
    <ds:schemaRef ds:uri="ESRI.ArcGIS.Mapping.OfficeIntegration.PowerPointInfo"/>
  </ds:schemaRefs>
</ds:datastoreItem>
</file>

<file path=customXml/itemProps20.xml><?xml version="1.0" encoding="utf-8"?>
<ds:datastoreItem xmlns:ds="http://schemas.openxmlformats.org/officeDocument/2006/customXml" ds:itemID="{FDE85643-3216-4103-A1BD-63F5E1D42D73}">
  <ds:schemaRefs>
    <ds:schemaRef ds:uri="ESRI.ArcGIS.Mapping.OfficeIntegration.PowerPointInfo"/>
  </ds:schemaRefs>
</ds:datastoreItem>
</file>

<file path=customXml/itemProps21.xml><?xml version="1.0" encoding="utf-8"?>
<ds:datastoreItem xmlns:ds="http://schemas.openxmlformats.org/officeDocument/2006/customXml" ds:itemID="{EB8D7141-3508-4B4E-8051-37E3E4C09D17}">
  <ds:schemaRefs>
    <ds:schemaRef ds:uri="ESRI.ArcGIS.Mapping.OfficeIntegration.PowerPointInfo"/>
  </ds:schemaRefs>
</ds:datastoreItem>
</file>

<file path=customXml/itemProps22.xml><?xml version="1.0" encoding="utf-8"?>
<ds:datastoreItem xmlns:ds="http://schemas.openxmlformats.org/officeDocument/2006/customXml" ds:itemID="{DA46DABE-45F1-4E65-A939-497CB70F357D}">
  <ds:schemaRefs>
    <ds:schemaRef ds:uri="ESRI.ArcGIS.Mapping.OfficeIntegration.PowerPointInfo"/>
  </ds:schemaRefs>
</ds:datastoreItem>
</file>

<file path=customXml/itemProps23.xml><?xml version="1.0" encoding="utf-8"?>
<ds:datastoreItem xmlns:ds="http://schemas.openxmlformats.org/officeDocument/2006/customXml" ds:itemID="{9E56F111-9E55-4604-91C2-8352AE933430}">
  <ds:schemaRefs>
    <ds:schemaRef ds:uri="ESRI.ArcGIS.Mapping.OfficeIntegration.PowerPointInfo"/>
  </ds:schemaRefs>
</ds:datastoreItem>
</file>

<file path=customXml/itemProps24.xml><?xml version="1.0" encoding="utf-8"?>
<ds:datastoreItem xmlns:ds="http://schemas.openxmlformats.org/officeDocument/2006/customXml" ds:itemID="{7A70D44C-B768-49FE-A70F-C6199D3EE9A7}">
  <ds:schemaRefs>
    <ds:schemaRef ds:uri="ESRI.ArcGIS.Mapping.OfficeIntegration.PowerPointInfo"/>
  </ds:schemaRefs>
</ds:datastoreItem>
</file>

<file path=customXml/itemProps25.xml><?xml version="1.0" encoding="utf-8"?>
<ds:datastoreItem xmlns:ds="http://schemas.openxmlformats.org/officeDocument/2006/customXml" ds:itemID="{B7E6AAC2-10E8-4F0C-BCC5-34BD332F8972}">
  <ds:schemaRefs>
    <ds:schemaRef ds:uri="ESRI.ArcGIS.Mapping.OfficeIntegration.PowerPointInfo"/>
  </ds:schemaRefs>
</ds:datastoreItem>
</file>

<file path=customXml/itemProps26.xml><?xml version="1.0" encoding="utf-8"?>
<ds:datastoreItem xmlns:ds="http://schemas.openxmlformats.org/officeDocument/2006/customXml" ds:itemID="{C1BF2448-6CBA-44DB-9E22-BED59BA834DF}">
  <ds:schemaRefs>
    <ds:schemaRef ds:uri="ESRI.ArcGIS.Mapping.OfficeIntegration.PowerPointInfo"/>
  </ds:schemaRefs>
</ds:datastoreItem>
</file>

<file path=customXml/itemProps27.xml><?xml version="1.0" encoding="utf-8"?>
<ds:datastoreItem xmlns:ds="http://schemas.openxmlformats.org/officeDocument/2006/customXml" ds:itemID="{E1A338E5-2E37-4973-87E6-4C02B0B7F460}">
  <ds:schemaRefs>
    <ds:schemaRef ds:uri="http://schemas.microsoft.com/sharepoint/v3/contenttype/forms"/>
  </ds:schemaRefs>
</ds:datastoreItem>
</file>

<file path=customXml/itemProps28.xml><?xml version="1.0" encoding="utf-8"?>
<ds:datastoreItem xmlns:ds="http://schemas.openxmlformats.org/officeDocument/2006/customXml" ds:itemID="{F29452FE-972E-43F8-B54C-969F4C69C00B}">
  <ds:schemaRefs>
    <ds:schemaRef ds:uri="ESRI.ArcGIS.Mapping.OfficeIntegration.PowerPointInfo"/>
  </ds:schemaRefs>
</ds:datastoreItem>
</file>

<file path=customXml/itemProps29.xml><?xml version="1.0" encoding="utf-8"?>
<ds:datastoreItem xmlns:ds="http://schemas.openxmlformats.org/officeDocument/2006/customXml" ds:itemID="{3E253610-1BBE-4C16-A1DA-4D6F07A3A74E}">
  <ds:schemaRefs>
    <ds:schemaRef ds:uri="ESRI.ArcGIS.Mapping.OfficeIntegration.PowerPointInfo"/>
  </ds:schemaRefs>
</ds:datastoreItem>
</file>

<file path=customXml/itemProps3.xml><?xml version="1.0" encoding="utf-8"?>
<ds:datastoreItem xmlns:ds="http://schemas.openxmlformats.org/officeDocument/2006/customXml" ds:itemID="{86B5FFB5-BF2F-45EA-BC75-C41726A8F251}">
  <ds:schemaRefs>
    <ds:schemaRef ds:uri="ESRI.ArcGIS.Mapping.OfficeIntegration.PowerPointInfo"/>
  </ds:schemaRefs>
</ds:datastoreItem>
</file>

<file path=customXml/itemProps30.xml><?xml version="1.0" encoding="utf-8"?>
<ds:datastoreItem xmlns:ds="http://schemas.openxmlformats.org/officeDocument/2006/customXml" ds:itemID="{21405660-3103-44D7-9985-5EE4988A8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1.xml><?xml version="1.0" encoding="utf-8"?>
<ds:datastoreItem xmlns:ds="http://schemas.openxmlformats.org/officeDocument/2006/customXml" ds:itemID="{DE4ACD9E-0233-451D-890D-5732E05DB574}">
  <ds:schemaRefs>
    <ds:schemaRef ds:uri="ESRI.ArcGIS.Mapping.OfficeIntegration.PowerPointInfo"/>
  </ds:schemaRefs>
</ds:datastoreItem>
</file>

<file path=customXml/itemProps32.xml><?xml version="1.0" encoding="utf-8"?>
<ds:datastoreItem xmlns:ds="http://schemas.openxmlformats.org/officeDocument/2006/customXml" ds:itemID="{9E8787D6-C7B8-48EC-8C13-4069AE6320BD}">
  <ds:schemaRefs>
    <ds:schemaRef ds:uri="ESRI.ArcGIS.Mapping.OfficeIntegration.PowerPointInfo"/>
  </ds:schemaRefs>
</ds:datastoreItem>
</file>

<file path=customXml/itemProps33.xml><?xml version="1.0" encoding="utf-8"?>
<ds:datastoreItem xmlns:ds="http://schemas.openxmlformats.org/officeDocument/2006/customXml" ds:itemID="{AE5A340C-916E-449C-AA30-CD41B151A0D4}">
  <ds:schemaRefs>
    <ds:schemaRef ds:uri="ESRI.ArcGIS.Mapping.OfficeIntegration.PowerPointInfo"/>
  </ds:schemaRefs>
</ds:datastoreItem>
</file>

<file path=customXml/itemProps34.xml><?xml version="1.0" encoding="utf-8"?>
<ds:datastoreItem xmlns:ds="http://schemas.openxmlformats.org/officeDocument/2006/customXml" ds:itemID="{5B58CDD1-2BF6-415B-A256-DBBCC6A48D56}">
  <ds:schemaRefs>
    <ds:schemaRef ds:uri="ESRI.ArcGIS.Mapping.OfficeIntegration.PowerPointInfo"/>
  </ds:schemaRefs>
</ds:datastoreItem>
</file>

<file path=customXml/itemProps35.xml><?xml version="1.0" encoding="utf-8"?>
<ds:datastoreItem xmlns:ds="http://schemas.openxmlformats.org/officeDocument/2006/customXml" ds:itemID="{71658D62-F010-45F1-9326-EDC465FED48E}">
  <ds:schemaRefs>
    <ds:schemaRef ds:uri="ESRI.ArcGIS.Mapping.OfficeIntegration.PowerPointInfo"/>
  </ds:schemaRefs>
</ds:datastoreItem>
</file>

<file path=customXml/itemProps36.xml><?xml version="1.0" encoding="utf-8"?>
<ds:datastoreItem xmlns:ds="http://schemas.openxmlformats.org/officeDocument/2006/customXml" ds:itemID="{998905D7-FE59-48DE-A74A-5B0009B7827F}">
  <ds:schemaRefs>
    <ds:schemaRef ds:uri="ESRI.ArcGIS.Mapping.OfficeIntegration.PowerPointInfo"/>
  </ds:schemaRefs>
</ds:datastoreItem>
</file>

<file path=customXml/itemProps37.xml><?xml version="1.0" encoding="utf-8"?>
<ds:datastoreItem xmlns:ds="http://schemas.openxmlformats.org/officeDocument/2006/customXml" ds:itemID="{7684026F-E81F-4167-824A-3AA1BAEAE133}">
  <ds:schemaRefs>
    <ds:schemaRef ds:uri="ESRI.ArcGIS.Mapping.OfficeIntegration.PowerPointInfo"/>
  </ds:schemaRefs>
</ds:datastoreItem>
</file>

<file path=customXml/itemProps38.xml><?xml version="1.0" encoding="utf-8"?>
<ds:datastoreItem xmlns:ds="http://schemas.openxmlformats.org/officeDocument/2006/customXml" ds:itemID="{16EF6D11-DC4F-410C-A4BF-DF081B432591}">
  <ds:schemaRefs>
    <ds:schemaRef ds:uri="ESRI.ArcGIS.Mapping.OfficeIntegration.PowerPointInfo"/>
  </ds:schemaRefs>
</ds:datastoreItem>
</file>

<file path=customXml/itemProps39.xml><?xml version="1.0" encoding="utf-8"?>
<ds:datastoreItem xmlns:ds="http://schemas.openxmlformats.org/officeDocument/2006/customXml" ds:itemID="{2C9ABD96-756D-41D3-909F-6F7B4C6B6E1F}">
  <ds:schemaRefs>
    <ds:schemaRef ds:uri="ESRI.ArcGIS.Mapping.OfficeIntegration.PowerPointInfo"/>
  </ds:schemaRefs>
</ds:datastoreItem>
</file>

<file path=customXml/itemProps4.xml><?xml version="1.0" encoding="utf-8"?>
<ds:datastoreItem xmlns:ds="http://schemas.openxmlformats.org/officeDocument/2006/customXml" ds:itemID="{E47732B9-9C1B-4723-B4AA-A21238C5DF44}">
  <ds:schemaRefs>
    <ds:schemaRef ds:uri="ESRI.ArcGIS.Mapping.OfficeIntegration.PowerPointInfo"/>
  </ds:schemaRefs>
</ds:datastoreItem>
</file>

<file path=customXml/itemProps40.xml><?xml version="1.0" encoding="utf-8"?>
<ds:datastoreItem xmlns:ds="http://schemas.openxmlformats.org/officeDocument/2006/customXml" ds:itemID="{905F88FE-324F-4FBE-89BB-9CEE04D6CACF}">
  <ds:schemaRefs>
    <ds:schemaRef ds:uri="ESRI.ArcGIS.Mapping.OfficeIntegration.PowerPointInfo"/>
  </ds:schemaRefs>
</ds:datastoreItem>
</file>

<file path=customXml/itemProps41.xml><?xml version="1.0" encoding="utf-8"?>
<ds:datastoreItem xmlns:ds="http://schemas.openxmlformats.org/officeDocument/2006/customXml" ds:itemID="{2672FF5B-1ADC-45B0-9698-61421F5761E7}">
  <ds:schemaRefs>
    <ds:schemaRef ds:uri="ESRI.ArcGIS.Mapping.OfficeIntegration.PowerPointInfo"/>
  </ds:schemaRefs>
</ds:datastoreItem>
</file>

<file path=customXml/itemProps42.xml><?xml version="1.0" encoding="utf-8"?>
<ds:datastoreItem xmlns:ds="http://schemas.openxmlformats.org/officeDocument/2006/customXml" ds:itemID="{55235559-86B9-428B-8DAF-8EE6262226D5}">
  <ds:schemaRefs>
    <ds:schemaRef ds:uri="ESRI.ArcGIS.Mapping.OfficeIntegration.PowerPointInfo"/>
  </ds:schemaRefs>
</ds:datastoreItem>
</file>

<file path=customXml/itemProps43.xml><?xml version="1.0" encoding="utf-8"?>
<ds:datastoreItem xmlns:ds="http://schemas.openxmlformats.org/officeDocument/2006/customXml" ds:itemID="{C9037CA3-5499-457D-8238-F29CBEBDF143}">
  <ds:schemaRefs>
    <ds:schemaRef ds:uri="ESRI.ArcGIS.Mapping.OfficeIntegration.PowerPointInfo"/>
  </ds:schemaRefs>
</ds:datastoreItem>
</file>

<file path=customXml/itemProps44.xml><?xml version="1.0" encoding="utf-8"?>
<ds:datastoreItem xmlns:ds="http://schemas.openxmlformats.org/officeDocument/2006/customXml" ds:itemID="{2FE51124-E413-4DA5-9E06-A6EB32D0C127}">
  <ds:schemaRefs>
    <ds:schemaRef ds:uri="ESRI.ArcGIS.Mapping.OfficeIntegration.PowerPointInfo"/>
  </ds:schemaRefs>
</ds:datastoreItem>
</file>

<file path=customXml/itemProps45.xml><?xml version="1.0" encoding="utf-8"?>
<ds:datastoreItem xmlns:ds="http://schemas.openxmlformats.org/officeDocument/2006/customXml" ds:itemID="{33F5FE6F-FF86-471A-919E-6C74E3669390}">
  <ds:schemaRefs>
    <ds:schemaRef ds:uri="ESRI.ArcGIS.Mapping.OfficeIntegration.PowerPointInfo"/>
  </ds:schemaRefs>
</ds:datastoreItem>
</file>

<file path=customXml/itemProps46.xml><?xml version="1.0" encoding="utf-8"?>
<ds:datastoreItem xmlns:ds="http://schemas.openxmlformats.org/officeDocument/2006/customXml" ds:itemID="{328DCA66-548E-4424-83E1-09FFD45EE4B0}">
  <ds:schemaRefs>
    <ds:schemaRef ds:uri="ESRI.ArcGIS.Mapping.OfficeIntegration.PowerPointInfo"/>
  </ds:schemaRefs>
</ds:datastoreItem>
</file>

<file path=customXml/itemProps47.xml><?xml version="1.0" encoding="utf-8"?>
<ds:datastoreItem xmlns:ds="http://schemas.openxmlformats.org/officeDocument/2006/customXml" ds:itemID="{10846DB9-88C0-41D7-ACE4-BEC3A7488A03}">
  <ds:schemaRefs>
    <ds:schemaRef ds:uri="ESRI.ArcGIS.Mapping.OfficeIntegration.PowerPointInfo"/>
  </ds:schemaRefs>
</ds:datastoreItem>
</file>

<file path=customXml/itemProps48.xml><?xml version="1.0" encoding="utf-8"?>
<ds:datastoreItem xmlns:ds="http://schemas.openxmlformats.org/officeDocument/2006/customXml" ds:itemID="{9DC677B7-6D9E-42B7-AD1F-75D1804EAF7D}">
  <ds:schemaRefs>
    <ds:schemaRef ds:uri="ESRI.ArcGIS.Mapping.OfficeIntegration.PowerPointInfo"/>
  </ds:schemaRefs>
</ds:datastoreItem>
</file>

<file path=customXml/itemProps49.xml><?xml version="1.0" encoding="utf-8"?>
<ds:datastoreItem xmlns:ds="http://schemas.openxmlformats.org/officeDocument/2006/customXml" ds:itemID="{612F64FD-E61D-43DE-A84B-8FC0DA8FC26C}">
  <ds:schemaRefs>
    <ds:schemaRef ds:uri="ESRI.ArcGIS.Mapping.OfficeIntegration.PowerPointInfo"/>
  </ds:schemaRefs>
</ds:datastoreItem>
</file>

<file path=customXml/itemProps5.xml><?xml version="1.0" encoding="utf-8"?>
<ds:datastoreItem xmlns:ds="http://schemas.openxmlformats.org/officeDocument/2006/customXml" ds:itemID="{352E5095-9B98-4AF0-9861-BDC020ABBCFC}">
  <ds:schemaRefs>
    <ds:schemaRef ds:uri="ESRI.ArcGIS.Mapping.OfficeIntegration.PowerPointInfo"/>
  </ds:schemaRefs>
</ds:datastoreItem>
</file>

<file path=customXml/itemProps50.xml><?xml version="1.0" encoding="utf-8"?>
<ds:datastoreItem xmlns:ds="http://schemas.openxmlformats.org/officeDocument/2006/customXml" ds:itemID="{1AF0E3E5-C8A7-4C36-BEB8-B23D52779CD3}">
  <ds:schemaRefs>
    <ds:schemaRef ds:uri="office.server.policy"/>
  </ds:schemaRefs>
</ds:datastoreItem>
</file>

<file path=customXml/itemProps51.xml><?xml version="1.0" encoding="utf-8"?>
<ds:datastoreItem xmlns:ds="http://schemas.openxmlformats.org/officeDocument/2006/customXml" ds:itemID="{AC4EB402-C456-4A26-8A92-B48606FF9264}">
  <ds:schemaRefs>
    <ds:schemaRef ds:uri="ESRI.ArcGIS.Mapping.OfficeIntegration.PowerPointInfo"/>
  </ds:schemaRefs>
</ds:datastoreItem>
</file>

<file path=customXml/itemProps52.xml><?xml version="1.0" encoding="utf-8"?>
<ds:datastoreItem xmlns:ds="http://schemas.openxmlformats.org/officeDocument/2006/customXml" ds:itemID="{FB58F897-2A4D-4309-8E20-83FD28E6FE27}">
  <ds:schemaRefs>
    <ds:schemaRef ds:uri="ESRI.ArcGIS.Mapping.OfficeIntegration.PowerPointInfo"/>
  </ds:schemaRefs>
</ds:datastoreItem>
</file>

<file path=customXml/itemProps53.xml><?xml version="1.0" encoding="utf-8"?>
<ds:datastoreItem xmlns:ds="http://schemas.openxmlformats.org/officeDocument/2006/customXml" ds:itemID="{5A1E471A-DB16-4174-9D85-6F159A344CDB}">
  <ds:schemaRefs>
    <ds:schemaRef ds:uri="ESRI.ArcGIS.Mapping.OfficeIntegration.PowerPointInfo"/>
  </ds:schemaRefs>
</ds:datastoreItem>
</file>

<file path=customXml/itemProps54.xml><?xml version="1.0" encoding="utf-8"?>
<ds:datastoreItem xmlns:ds="http://schemas.openxmlformats.org/officeDocument/2006/customXml" ds:itemID="{8EED6C1C-A455-42E4-8CBE-649F5A755068}">
  <ds:schemaRefs>
    <ds:schemaRef ds:uri="ESRI.ArcGIS.Mapping.OfficeIntegration.PowerPointInfo"/>
  </ds:schemaRefs>
</ds:datastoreItem>
</file>

<file path=customXml/itemProps55.xml><?xml version="1.0" encoding="utf-8"?>
<ds:datastoreItem xmlns:ds="http://schemas.openxmlformats.org/officeDocument/2006/customXml" ds:itemID="{039A5E78-EC42-40DE-A05E-1C7FCA140310}">
  <ds:schemaRefs>
    <ds:schemaRef ds:uri="ESRI.ArcGIS.Mapping.OfficeIntegration.PowerPointInfo"/>
  </ds:schemaRefs>
</ds:datastoreItem>
</file>

<file path=customXml/itemProps56.xml><?xml version="1.0" encoding="utf-8"?>
<ds:datastoreItem xmlns:ds="http://schemas.openxmlformats.org/officeDocument/2006/customXml" ds:itemID="{E559A846-F914-4753-A2DC-D33AFE44114C}">
  <ds:schemaRefs>
    <ds:schemaRef ds:uri="ESRI.ArcGIS.Mapping.OfficeIntegration.PowerPointInfo"/>
  </ds:schemaRefs>
</ds:datastoreItem>
</file>

<file path=customXml/itemProps57.xml><?xml version="1.0" encoding="utf-8"?>
<ds:datastoreItem xmlns:ds="http://schemas.openxmlformats.org/officeDocument/2006/customXml" ds:itemID="{18DF8D07-6137-4D85-8010-4650942E033A}">
  <ds:schemaRefs>
    <ds:schemaRef ds:uri="ESRI.ArcGIS.Mapping.OfficeIntegration.PowerPointInfo"/>
  </ds:schemaRefs>
</ds:datastoreItem>
</file>

<file path=customXml/itemProps58.xml><?xml version="1.0" encoding="utf-8"?>
<ds:datastoreItem xmlns:ds="http://schemas.openxmlformats.org/officeDocument/2006/customXml" ds:itemID="{DB399249-DB96-4601-9BA5-97791613CF3A}">
  <ds:schemaRefs>
    <ds:schemaRef ds:uri="ESRI.ArcGIS.Mapping.OfficeIntegration.PowerPointInfo"/>
  </ds:schemaRefs>
</ds:datastoreItem>
</file>

<file path=customXml/itemProps59.xml><?xml version="1.0" encoding="utf-8"?>
<ds:datastoreItem xmlns:ds="http://schemas.openxmlformats.org/officeDocument/2006/customXml" ds:itemID="{A77C5B54-CA1C-4010-8D5D-ED406825EBB7}">
  <ds:schemaRefs>
    <ds:schemaRef ds:uri="ESRI.ArcGIS.Mapping.OfficeIntegration.PowerPointInfo"/>
  </ds:schemaRefs>
</ds:datastoreItem>
</file>

<file path=customXml/itemProps6.xml><?xml version="1.0" encoding="utf-8"?>
<ds:datastoreItem xmlns:ds="http://schemas.openxmlformats.org/officeDocument/2006/customXml" ds:itemID="{D32008F3-64AC-45EB-A05B-F6120AE62290}">
  <ds:schemaRefs>
    <ds:schemaRef ds:uri="ESRI.ArcGIS.Mapping.OfficeIntegration.PowerPointInfo"/>
  </ds:schemaRefs>
</ds:datastoreItem>
</file>

<file path=customXml/itemProps60.xml><?xml version="1.0" encoding="utf-8"?>
<ds:datastoreItem xmlns:ds="http://schemas.openxmlformats.org/officeDocument/2006/customXml" ds:itemID="{D6F15B81-7660-4E9F-B613-8AA4F84B6DA3}">
  <ds:schemaRefs>
    <ds:schemaRef ds:uri="ESRI.ArcGIS.Mapping.OfficeIntegration.PowerPointInfo"/>
  </ds:schemaRefs>
</ds:datastoreItem>
</file>

<file path=customXml/itemProps61.xml><?xml version="1.0" encoding="utf-8"?>
<ds:datastoreItem xmlns:ds="http://schemas.openxmlformats.org/officeDocument/2006/customXml" ds:itemID="{F6EFD530-1E3E-47B8-A55C-19EC63E3C655}">
  <ds:schemaRefs>
    <ds:schemaRef ds:uri="ESRI.ArcGIS.Mapping.OfficeIntegration.PowerPointInfo"/>
  </ds:schemaRefs>
</ds:datastoreItem>
</file>

<file path=customXml/itemProps62.xml><?xml version="1.0" encoding="utf-8"?>
<ds:datastoreItem xmlns:ds="http://schemas.openxmlformats.org/officeDocument/2006/customXml" ds:itemID="{C3102E66-5C5A-4AAF-9C94-24819091B61E}">
  <ds:schemaRefs>
    <ds:schemaRef ds:uri="ESRI.ArcGIS.Mapping.OfficeIntegration.PowerPointInfo"/>
  </ds:schemaRefs>
</ds:datastoreItem>
</file>

<file path=customXml/itemProps63.xml><?xml version="1.0" encoding="utf-8"?>
<ds:datastoreItem xmlns:ds="http://schemas.openxmlformats.org/officeDocument/2006/customXml" ds:itemID="{4ADFB73A-380D-41FC-8C37-7155886326FA}">
  <ds:schemaRefs>
    <ds:schemaRef ds:uri="ESRI.ArcGIS.Mapping.OfficeIntegration.PowerPointInfo"/>
  </ds:schemaRefs>
</ds:datastoreItem>
</file>

<file path=customXml/itemProps64.xml><?xml version="1.0" encoding="utf-8"?>
<ds:datastoreItem xmlns:ds="http://schemas.openxmlformats.org/officeDocument/2006/customXml" ds:itemID="{E940B40D-12DB-4BFA-BBB6-2269FD71FF92}">
  <ds:schemaRefs>
    <ds:schemaRef ds:uri="ESRI.ArcGIS.Mapping.OfficeIntegration.PowerPointInfo"/>
  </ds:schemaRefs>
</ds:datastoreItem>
</file>

<file path=customXml/itemProps65.xml><?xml version="1.0" encoding="utf-8"?>
<ds:datastoreItem xmlns:ds="http://schemas.openxmlformats.org/officeDocument/2006/customXml" ds:itemID="{A2D97EB6-C9B5-45C6-85A6-D4FE6E1D9856}">
  <ds:schemaRefs>
    <ds:schemaRef ds:uri="ESRI.ArcGIS.Mapping.OfficeIntegration.PowerPointInfo"/>
  </ds:schemaRefs>
</ds:datastoreItem>
</file>

<file path=customXml/itemProps66.xml><?xml version="1.0" encoding="utf-8"?>
<ds:datastoreItem xmlns:ds="http://schemas.openxmlformats.org/officeDocument/2006/customXml" ds:itemID="{53220D22-8257-492D-8F60-ECE474D7C478}">
  <ds:schemaRefs>
    <ds:schemaRef ds:uri="ESRI.ArcGIS.Mapping.OfficeIntegration.PowerPointInfo"/>
  </ds:schemaRefs>
</ds:datastoreItem>
</file>

<file path=customXml/itemProps67.xml><?xml version="1.0" encoding="utf-8"?>
<ds:datastoreItem xmlns:ds="http://schemas.openxmlformats.org/officeDocument/2006/customXml" ds:itemID="{AB25B40B-929A-4CD0-B9AB-7142442027B6}">
  <ds:schemaRefs>
    <ds:schemaRef ds:uri="ESRI.ArcGIS.Mapping.OfficeIntegration.PowerPointInfo"/>
  </ds:schemaRefs>
</ds:datastoreItem>
</file>

<file path=customXml/itemProps68.xml><?xml version="1.0" encoding="utf-8"?>
<ds:datastoreItem xmlns:ds="http://schemas.openxmlformats.org/officeDocument/2006/customXml" ds:itemID="{B0302D17-5923-4CC0-9EB4-0E57930F5A8E}">
  <ds:schemaRefs>
    <ds:schemaRef ds:uri="ESRI.ArcGIS.Mapping.OfficeIntegration.PowerPointInfo"/>
  </ds:schemaRefs>
</ds:datastoreItem>
</file>

<file path=customXml/itemProps7.xml><?xml version="1.0" encoding="utf-8"?>
<ds:datastoreItem xmlns:ds="http://schemas.openxmlformats.org/officeDocument/2006/customXml" ds:itemID="{94844715-80D4-4BDB-8DF0-52D9314E2485}">
  <ds:schemaRefs>
    <ds:schemaRef ds:uri="ESRI.ArcGIS.Mapping.OfficeIntegration.PowerPointInfo"/>
  </ds:schemaRefs>
</ds:datastoreItem>
</file>

<file path=customXml/itemProps8.xml><?xml version="1.0" encoding="utf-8"?>
<ds:datastoreItem xmlns:ds="http://schemas.openxmlformats.org/officeDocument/2006/customXml" ds:itemID="{76859AF2-E75C-459B-8657-EEEA80BC8153}">
  <ds:schemaRefs>
    <ds:schemaRef ds:uri="ESRI.ArcGIS.Mapping.OfficeIntegration.PowerPointInfo"/>
  </ds:schemaRefs>
</ds:datastoreItem>
</file>

<file path=customXml/itemProps9.xml><?xml version="1.0" encoding="utf-8"?>
<ds:datastoreItem xmlns:ds="http://schemas.openxmlformats.org/officeDocument/2006/customXml" ds:itemID="{EE9F405B-FE7A-4AB8-9CB8-9A75FBA69A9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Esri_Corporate_Template-Dark</Template>
  <TotalTime>0</TotalTime>
  <Words>1717</Words>
  <Application>Microsoft Office PowerPoint</Application>
  <PresentationFormat>Widescreen</PresentationFormat>
  <Paragraphs>303</Paragraphs>
  <Slides>46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Avenir Book</vt:lpstr>
      <vt:lpstr>Calibri</vt:lpstr>
      <vt:lpstr>Lucida Grande</vt:lpstr>
      <vt:lpstr>Roboto Medium</vt:lpstr>
      <vt:lpstr>Trebuchet MS</vt:lpstr>
      <vt:lpstr>Esri_Corporate_Template-Dark</vt:lpstr>
      <vt:lpstr>DOI Section 508 Outreach Event Integrating Accessibility into Information and Communication Technology  Improving Accessibility with  ArcGIS Online Web Apps</vt:lpstr>
      <vt:lpstr>Presentation Topics</vt:lpstr>
      <vt:lpstr>What is Accessibility?</vt:lpstr>
      <vt:lpstr>Disability Statistics</vt:lpstr>
      <vt:lpstr>Wide Range of Disabilities</vt:lpstr>
      <vt:lpstr>Why is Accessibility Important?</vt:lpstr>
      <vt:lpstr>WCAG Web Content Accessibility Guidelines</vt:lpstr>
      <vt:lpstr>WCAG 2.0 Overview</vt:lpstr>
      <vt:lpstr>What is Esri doing to improve accessibility?</vt:lpstr>
      <vt:lpstr>What is Esri doing to improve accessibility? (continued)</vt:lpstr>
      <vt:lpstr>Color and Color Contrast</vt:lpstr>
      <vt:lpstr>Color Contrast</vt:lpstr>
      <vt:lpstr>White Text on Colored Background</vt:lpstr>
      <vt:lpstr>Flip the Color Contrast</vt:lpstr>
      <vt:lpstr>ArcGIS Online Map Viewer</vt:lpstr>
      <vt:lpstr>What is the Map Viewer?</vt:lpstr>
      <vt:lpstr>Color Theory For Maps – Same Color</vt:lpstr>
      <vt:lpstr>Color Theory For Maps – Different Colors</vt:lpstr>
      <vt:lpstr>Use of Color Alone</vt:lpstr>
      <vt:lpstr>Designing Maps – Options to Consider</vt:lpstr>
      <vt:lpstr>Test Color and Contrast</vt:lpstr>
      <vt:lpstr>Color and Contrast  Demonstration</vt:lpstr>
      <vt:lpstr>Automated Test with aXe</vt:lpstr>
      <vt:lpstr>Text Alternatives in  ArcGIS Web Applications</vt:lpstr>
      <vt:lpstr>Alternative Text (referred to as Alt Text)</vt:lpstr>
      <vt:lpstr>ArcGIS Web Applications</vt:lpstr>
      <vt:lpstr>Map to Web App</vt:lpstr>
      <vt:lpstr>Configurable Web Application</vt:lpstr>
      <vt:lpstr>ArcGIS Story Map</vt:lpstr>
      <vt:lpstr>Adding Alt Text to Story Maps</vt:lpstr>
      <vt:lpstr>Alt Text Added to HTML using Aria-label tag</vt:lpstr>
      <vt:lpstr>Effective Alt Text </vt:lpstr>
      <vt:lpstr>Focus and Tab Order in  ArcGIS Web Applications</vt:lpstr>
      <vt:lpstr>Focus and Tab Order</vt:lpstr>
      <vt:lpstr>Two Demonstrations:  Focus and Tab Order Demo Link Focus Trap in Dialog Demo Link</vt:lpstr>
      <vt:lpstr>Keyboard Navigation with Tab Reveals Hidden Buttons</vt:lpstr>
      <vt:lpstr>ArcGIS Map Viewer Default Map Navigation</vt:lpstr>
      <vt:lpstr>Map Web Application for non-sighted users</vt:lpstr>
      <vt:lpstr>4 Step Do It Yourself Accessibility Testing</vt:lpstr>
      <vt:lpstr>Additional Resources</vt:lpstr>
      <vt:lpstr>Esri Accessibility Resources </vt:lpstr>
      <vt:lpstr>Esri Accessibility Resources (continued) Recent Esri Staff Accessibility Presentation Recordings </vt:lpstr>
      <vt:lpstr>Accessibility Resources</vt:lpstr>
      <vt:lpstr>Alternative Text Resources</vt:lpstr>
      <vt:lpstr>Color Selection Tools</vt:lpstr>
      <vt:lpstr>Thank You for Joining Us Today!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2019-May Esri Presentation for DOI Improving Accessibility with ArcGIS Online Web Apps</dc:title>
  <dc:creator/>
  <cp:keywords>Esri, ArcGIS Online, 2019, Accessibility</cp:keywords>
  <cp:lastModifiedBy/>
  <cp:revision>1</cp:revision>
  <dcterms:created xsi:type="dcterms:W3CDTF">2019-04-10T19:25:06Z</dcterms:created>
  <dcterms:modified xsi:type="dcterms:W3CDTF">2019-05-17T02:26:14Z</dcterms:modified>
  <cp:category>Esri Accessibility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0x0101007CCB09B909685840A5AA5DC537182835</vt:lpwstr>
  </property>
</Properties>
</file>